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8" r:id="rId1"/>
    <p:sldMasterId id="2147483700" r:id="rId2"/>
    <p:sldMasterId id="2147483712" r:id="rId3"/>
    <p:sldMasterId id="2147483724" r:id="rId4"/>
  </p:sldMasterIdLst>
  <p:notesMasterIdLst>
    <p:notesMasterId r:id="rId50"/>
  </p:notesMasterIdLst>
  <p:handoutMasterIdLst>
    <p:handoutMasterId r:id="rId51"/>
  </p:handoutMasterIdLst>
  <p:sldIdLst>
    <p:sldId id="531" r:id="rId5"/>
    <p:sldId id="652" r:id="rId6"/>
    <p:sldId id="691" r:id="rId7"/>
    <p:sldId id="662" r:id="rId8"/>
    <p:sldId id="651" r:id="rId9"/>
    <p:sldId id="682" r:id="rId10"/>
    <p:sldId id="679" r:id="rId11"/>
    <p:sldId id="653" r:id="rId12"/>
    <p:sldId id="630" r:id="rId13"/>
    <p:sldId id="632" r:id="rId14"/>
    <p:sldId id="631" r:id="rId15"/>
    <p:sldId id="654" r:id="rId16"/>
    <p:sldId id="655" r:id="rId17"/>
    <p:sldId id="634" r:id="rId18"/>
    <p:sldId id="663" r:id="rId19"/>
    <p:sldId id="635" r:id="rId20"/>
    <p:sldId id="664" r:id="rId21"/>
    <p:sldId id="686" r:id="rId22"/>
    <p:sldId id="687" r:id="rId23"/>
    <p:sldId id="670" r:id="rId24"/>
    <p:sldId id="681" r:id="rId25"/>
    <p:sldId id="667" r:id="rId26"/>
    <p:sldId id="638" r:id="rId27"/>
    <p:sldId id="668" r:id="rId28"/>
    <p:sldId id="669" r:id="rId29"/>
    <p:sldId id="656" r:id="rId30"/>
    <p:sldId id="657" r:id="rId31"/>
    <p:sldId id="666" r:id="rId32"/>
    <p:sldId id="639" r:id="rId33"/>
    <p:sldId id="658" r:id="rId34"/>
    <p:sldId id="671" r:id="rId35"/>
    <p:sldId id="693" r:id="rId36"/>
    <p:sldId id="694" r:id="rId37"/>
    <p:sldId id="641" r:id="rId38"/>
    <p:sldId id="688" r:id="rId39"/>
    <p:sldId id="689" r:id="rId40"/>
    <p:sldId id="600" r:id="rId41"/>
    <p:sldId id="621" r:id="rId42"/>
    <p:sldId id="659" r:id="rId43"/>
    <p:sldId id="661" r:id="rId44"/>
    <p:sldId id="643" r:id="rId45"/>
    <p:sldId id="644" r:id="rId46"/>
    <p:sldId id="660" r:id="rId47"/>
    <p:sldId id="690" r:id="rId48"/>
    <p:sldId id="684" r:id="rId49"/>
  </p:sldIdLst>
  <p:sldSz cx="9144000" cy="6858000" type="screen4x3"/>
  <p:notesSz cx="6797675" cy="9926638"/>
  <p:defaultTextStyle>
    <a:defPPr>
      <a:defRPr lang="en-US"/>
    </a:defPPr>
    <a:lvl1pPr algn="l" rtl="0" fontAlgn="base">
      <a:spcBef>
        <a:spcPct val="0"/>
      </a:spcBef>
      <a:spcAft>
        <a:spcPct val="0"/>
      </a:spcAft>
      <a:defRPr sz="1400" b="1" kern="1200">
        <a:solidFill>
          <a:schemeClr val="tx1"/>
        </a:solidFill>
        <a:latin typeface="Arial" charset="0"/>
        <a:ea typeface="+mn-ea"/>
        <a:cs typeface="+mn-cs"/>
      </a:defRPr>
    </a:lvl1pPr>
    <a:lvl2pPr marL="457200" algn="l" rtl="0" fontAlgn="base">
      <a:spcBef>
        <a:spcPct val="0"/>
      </a:spcBef>
      <a:spcAft>
        <a:spcPct val="0"/>
      </a:spcAft>
      <a:defRPr sz="1400" b="1" kern="1200">
        <a:solidFill>
          <a:schemeClr val="tx1"/>
        </a:solidFill>
        <a:latin typeface="Arial" charset="0"/>
        <a:ea typeface="+mn-ea"/>
        <a:cs typeface="+mn-cs"/>
      </a:defRPr>
    </a:lvl2pPr>
    <a:lvl3pPr marL="914400" algn="l" rtl="0" fontAlgn="base">
      <a:spcBef>
        <a:spcPct val="0"/>
      </a:spcBef>
      <a:spcAft>
        <a:spcPct val="0"/>
      </a:spcAft>
      <a:defRPr sz="1400" b="1" kern="1200">
        <a:solidFill>
          <a:schemeClr val="tx1"/>
        </a:solidFill>
        <a:latin typeface="Arial" charset="0"/>
        <a:ea typeface="+mn-ea"/>
        <a:cs typeface="+mn-cs"/>
      </a:defRPr>
    </a:lvl3pPr>
    <a:lvl4pPr marL="1371600" algn="l" rtl="0" fontAlgn="base">
      <a:spcBef>
        <a:spcPct val="0"/>
      </a:spcBef>
      <a:spcAft>
        <a:spcPct val="0"/>
      </a:spcAft>
      <a:defRPr sz="1400" b="1" kern="1200">
        <a:solidFill>
          <a:schemeClr val="tx1"/>
        </a:solidFill>
        <a:latin typeface="Arial" charset="0"/>
        <a:ea typeface="+mn-ea"/>
        <a:cs typeface="+mn-cs"/>
      </a:defRPr>
    </a:lvl4pPr>
    <a:lvl5pPr marL="1828800" algn="l" rtl="0" fontAlgn="base">
      <a:spcBef>
        <a:spcPct val="0"/>
      </a:spcBef>
      <a:spcAft>
        <a:spcPct val="0"/>
      </a:spcAft>
      <a:defRPr sz="1400" b="1" kern="1200">
        <a:solidFill>
          <a:schemeClr val="tx1"/>
        </a:solidFill>
        <a:latin typeface="Arial" charset="0"/>
        <a:ea typeface="+mn-ea"/>
        <a:cs typeface="+mn-cs"/>
      </a:defRPr>
    </a:lvl5pPr>
    <a:lvl6pPr marL="2286000" algn="l" defTabSz="914400" rtl="0" eaLnBrk="1" latinLnBrk="0" hangingPunct="1">
      <a:defRPr sz="1400" b="1" kern="1200">
        <a:solidFill>
          <a:schemeClr val="tx1"/>
        </a:solidFill>
        <a:latin typeface="Arial" charset="0"/>
        <a:ea typeface="+mn-ea"/>
        <a:cs typeface="+mn-cs"/>
      </a:defRPr>
    </a:lvl6pPr>
    <a:lvl7pPr marL="2743200" algn="l" defTabSz="914400" rtl="0" eaLnBrk="1" latinLnBrk="0" hangingPunct="1">
      <a:defRPr sz="1400" b="1" kern="1200">
        <a:solidFill>
          <a:schemeClr val="tx1"/>
        </a:solidFill>
        <a:latin typeface="Arial" charset="0"/>
        <a:ea typeface="+mn-ea"/>
        <a:cs typeface="+mn-cs"/>
      </a:defRPr>
    </a:lvl7pPr>
    <a:lvl8pPr marL="3200400" algn="l" defTabSz="914400" rtl="0" eaLnBrk="1" latinLnBrk="0" hangingPunct="1">
      <a:defRPr sz="1400" b="1" kern="1200">
        <a:solidFill>
          <a:schemeClr val="tx1"/>
        </a:solidFill>
        <a:latin typeface="Arial" charset="0"/>
        <a:ea typeface="+mn-ea"/>
        <a:cs typeface="+mn-cs"/>
      </a:defRPr>
    </a:lvl8pPr>
    <a:lvl9pPr marL="3657600" algn="l" defTabSz="914400" rtl="0" eaLnBrk="1" latinLnBrk="0" hangingPunct="1">
      <a:defRPr sz="14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517">
          <p15:clr>
            <a:srgbClr val="A4A3A4"/>
          </p15:clr>
        </p15:guide>
        <p15:guide id="2" pos="357">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D68AF"/>
    <a:srgbClr val="356A41"/>
    <a:srgbClr val="DB5447"/>
    <a:srgbClr val="D77A41"/>
    <a:srgbClr val="736FB0"/>
    <a:srgbClr val="C26529"/>
    <a:srgbClr val="9894C6"/>
    <a:srgbClr val="A4C69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88613" autoAdjust="0"/>
  </p:normalViewPr>
  <p:slideViewPr>
    <p:cSldViewPr>
      <p:cViewPr varScale="1">
        <p:scale>
          <a:sx n="92" d="100"/>
          <a:sy n="92" d="100"/>
        </p:scale>
        <p:origin x="984" y="84"/>
      </p:cViewPr>
      <p:guideLst>
        <p:guide orient="horz" pos="517"/>
        <p:guide pos="357"/>
      </p:guideLst>
    </p:cSldViewPr>
  </p:slideViewPr>
  <p:outlineViewPr>
    <p:cViewPr>
      <p:scale>
        <a:sx n="33" d="100"/>
        <a:sy n="33" d="100"/>
      </p:scale>
      <p:origin x="0" y="0"/>
    </p:cViewPr>
    <p:sldLst>
      <p:sld r:id="rId1" collapse="1"/>
      <p:sld r:id="rId2" collapse="1"/>
      <p:sld r:id="rId3" collapse="1"/>
      <p:sld r:id="rId4" collapse="1"/>
      <p:sld r:id="rId5" collapse="1"/>
      <p:sld r:id="rId6" collapse="1"/>
      <p:sld r:id="rId7" collapse="1"/>
      <p:sld r:id="rId8" collapse="1"/>
      <p:sld r:id="rId9" collapse="1"/>
      <p:sld r:id="rId10" collapse="1"/>
      <p:sld r:id="rId11" collapse="1"/>
      <p:sld r:id="rId12" collapse="1"/>
      <p:sld r:id="rId13" collapse="1"/>
      <p:sld r:id="rId14" collapse="1"/>
      <p:sld r:id="rId15" collapse="1"/>
      <p:sld r:id="rId16" collapse="1"/>
      <p:sld r:id="rId17" collapse="1"/>
      <p:sld r:id="rId18" collapse="1"/>
      <p:sld r:id="rId19" collapse="1"/>
      <p:sld r:id="rId20" collapse="1"/>
      <p:sld r:id="rId21" collapse="1"/>
      <p:sld r:id="rId22" collapse="1"/>
      <p:sld r:id="rId23" collapse="1"/>
      <p:sld r:id="rId24" collapse="1"/>
      <p:sld r:id="rId25" collapse="1"/>
      <p:sld r:id="rId26" collapse="1"/>
      <p:sld r:id="rId27" collapse="1"/>
      <p:sld r:id="rId28" collapse="1"/>
      <p:sld r:id="rId29" collapse="1"/>
      <p:sld r:id="rId30" collapse="1"/>
      <p:sld r:id="rId31" collapse="1"/>
      <p:sld r:id="rId32" collapse="1"/>
      <p:sld r:id="rId33" collapse="1"/>
      <p:sld r:id="rId34" collapse="1"/>
      <p:sld r:id="rId35" collapse="1"/>
      <p:sld r:id="rId36" collapse="1"/>
      <p:sld r:id="rId37" collapse="1"/>
    </p:sldLst>
  </p:outlineViewPr>
  <p:notesTextViewPr>
    <p:cViewPr>
      <p:scale>
        <a:sx n="100" d="100"/>
        <a:sy n="100" d="100"/>
      </p:scale>
      <p:origin x="0" y="0"/>
    </p:cViewPr>
  </p:notesTextViewPr>
  <p:sorterViewPr>
    <p:cViewPr>
      <p:scale>
        <a:sx n="66" d="100"/>
        <a:sy n="66" d="100"/>
      </p:scale>
      <p:origin x="0" y="291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slideMaster" Target="slideMasters/slideMaster3.xml"/></Relationships>
</file>

<file path=ppt/_rels/viewProps.xml.rels><?xml version="1.0" encoding="UTF-8" standalone="yes"?>
<Relationships xmlns="http://schemas.openxmlformats.org/package/2006/relationships"><Relationship Id="rId8" Type="http://schemas.openxmlformats.org/officeDocument/2006/relationships/slide" Target="slides/slide11.xml"/><Relationship Id="rId13" Type="http://schemas.openxmlformats.org/officeDocument/2006/relationships/slide" Target="slides/slide16.xml"/><Relationship Id="rId18" Type="http://schemas.openxmlformats.org/officeDocument/2006/relationships/slide" Target="slides/slide23.xml"/><Relationship Id="rId26" Type="http://schemas.openxmlformats.org/officeDocument/2006/relationships/slide" Target="slides/slide31.xml"/><Relationship Id="rId3" Type="http://schemas.openxmlformats.org/officeDocument/2006/relationships/slide" Target="slides/slide5.xml"/><Relationship Id="rId21" Type="http://schemas.openxmlformats.org/officeDocument/2006/relationships/slide" Target="slides/slide26.xml"/><Relationship Id="rId34" Type="http://schemas.openxmlformats.org/officeDocument/2006/relationships/slide" Target="slides/slide41.xml"/><Relationship Id="rId7" Type="http://schemas.openxmlformats.org/officeDocument/2006/relationships/slide" Target="slides/slide10.xml"/><Relationship Id="rId12" Type="http://schemas.openxmlformats.org/officeDocument/2006/relationships/slide" Target="slides/slide15.xml"/><Relationship Id="rId17" Type="http://schemas.openxmlformats.org/officeDocument/2006/relationships/slide" Target="slides/slide22.xml"/><Relationship Id="rId25" Type="http://schemas.openxmlformats.org/officeDocument/2006/relationships/slide" Target="slides/slide30.xml"/><Relationship Id="rId33" Type="http://schemas.openxmlformats.org/officeDocument/2006/relationships/slide" Target="slides/slide40.xml"/><Relationship Id="rId2" Type="http://schemas.openxmlformats.org/officeDocument/2006/relationships/slide" Target="slides/slide4.xml"/><Relationship Id="rId16" Type="http://schemas.openxmlformats.org/officeDocument/2006/relationships/slide" Target="slides/slide21.xml"/><Relationship Id="rId20" Type="http://schemas.openxmlformats.org/officeDocument/2006/relationships/slide" Target="slides/slide25.xml"/><Relationship Id="rId29" Type="http://schemas.openxmlformats.org/officeDocument/2006/relationships/slide" Target="slides/slide34.xml"/><Relationship Id="rId1" Type="http://schemas.openxmlformats.org/officeDocument/2006/relationships/slide" Target="slides/slide2.xml"/><Relationship Id="rId6" Type="http://schemas.openxmlformats.org/officeDocument/2006/relationships/slide" Target="slides/slide9.xml"/><Relationship Id="rId11" Type="http://schemas.openxmlformats.org/officeDocument/2006/relationships/slide" Target="slides/slide14.xml"/><Relationship Id="rId24" Type="http://schemas.openxmlformats.org/officeDocument/2006/relationships/slide" Target="slides/slide29.xml"/><Relationship Id="rId32" Type="http://schemas.openxmlformats.org/officeDocument/2006/relationships/slide" Target="slides/slide39.xml"/><Relationship Id="rId37" Type="http://schemas.openxmlformats.org/officeDocument/2006/relationships/slide" Target="slides/slide45.xml"/><Relationship Id="rId5" Type="http://schemas.openxmlformats.org/officeDocument/2006/relationships/slide" Target="slides/slide8.xml"/><Relationship Id="rId15" Type="http://schemas.openxmlformats.org/officeDocument/2006/relationships/slide" Target="slides/slide20.xml"/><Relationship Id="rId23" Type="http://schemas.openxmlformats.org/officeDocument/2006/relationships/slide" Target="slides/slide28.xml"/><Relationship Id="rId28" Type="http://schemas.openxmlformats.org/officeDocument/2006/relationships/slide" Target="slides/slide33.xml"/><Relationship Id="rId36" Type="http://schemas.openxmlformats.org/officeDocument/2006/relationships/slide" Target="slides/slide43.xml"/><Relationship Id="rId10" Type="http://schemas.openxmlformats.org/officeDocument/2006/relationships/slide" Target="slides/slide13.xml"/><Relationship Id="rId19" Type="http://schemas.openxmlformats.org/officeDocument/2006/relationships/slide" Target="slides/slide24.xml"/><Relationship Id="rId31" Type="http://schemas.openxmlformats.org/officeDocument/2006/relationships/slide" Target="slides/slide38.xml"/><Relationship Id="rId4" Type="http://schemas.openxmlformats.org/officeDocument/2006/relationships/slide" Target="slides/slide7.xml"/><Relationship Id="rId9" Type="http://schemas.openxmlformats.org/officeDocument/2006/relationships/slide" Target="slides/slide12.xml"/><Relationship Id="rId14" Type="http://schemas.openxmlformats.org/officeDocument/2006/relationships/slide" Target="slides/slide17.xml"/><Relationship Id="rId22" Type="http://schemas.openxmlformats.org/officeDocument/2006/relationships/slide" Target="slides/slide27.xml"/><Relationship Id="rId27" Type="http://schemas.openxmlformats.org/officeDocument/2006/relationships/slide" Target="slides/slide32.xml"/><Relationship Id="rId30" Type="http://schemas.openxmlformats.org/officeDocument/2006/relationships/slide" Target="slides/slide37.xml"/><Relationship Id="rId35" Type="http://schemas.openxmlformats.org/officeDocument/2006/relationships/slide" Target="slides/slide4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45659" cy="496332"/>
          </a:xfrm>
          <a:prstGeom prst="rect">
            <a:avLst/>
          </a:prstGeom>
        </p:spPr>
        <p:txBody>
          <a:bodyPr vert="horz" lIns="91440" tIns="45720" rIns="91440" bIns="45720" rtlCol="0"/>
          <a:lstStyle>
            <a:lvl1pPr algn="l">
              <a:defRPr sz="1200"/>
            </a:lvl1pPr>
          </a:lstStyle>
          <a:p>
            <a:endParaRPr lang="nb-NO"/>
          </a:p>
        </p:txBody>
      </p:sp>
      <p:sp>
        <p:nvSpPr>
          <p:cNvPr id="3" name="Date Placeholder 2"/>
          <p:cNvSpPr>
            <a:spLocks noGrp="1"/>
          </p:cNvSpPr>
          <p:nvPr>
            <p:ph type="dt" sz="quarter" idx="1"/>
          </p:nvPr>
        </p:nvSpPr>
        <p:spPr>
          <a:xfrm>
            <a:off x="3850443" y="1"/>
            <a:ext cx="2945659" cy="496332"/>
          </a:xfrm>
          <a:prstGeom prst="rect">
            <a:avLst/>
          </a:prstGeom>
        </p:spPr>
        <p:txBody>
          <a:bodyPr vert="horz" lIns="91440" tIns="45720" rIns="91440" bIns="45720" rtlCol="0"/>
          <a:lstStyle>
            <a:lvl1pPr algn="r">
              <a:defRPr sz="1200"/>
            </a:lvl1pPr>
          </a:lstStyle>
          <a:p>
            <a:fld id="{2CB5EEFF-6C27-4DD0-ACDB-2CBA20F838EF}" type="datetimeFigureOut">
              <a:rPr lang="nb-NO" smtClean="0"/>
              <a:pPr/>
              <a:t>23.09.2023</a:t>
            </a:fld>
            <a:endParaRPr lang="nb-NO"/>
          </a:p>
        </p:txBody>
      </p:sp>
      <p:sp>
        <p:nvSpPr>
          <p:cNvPr id="4" name="Footer Placeholder 3"/>
          <p:cNvSpPr>
            <a:spLocks noGrp="1"/>
          </p:cNvSpPr>
          <p:nvPr>
            <p:ph type="ftr" sz="quarter" idx="2"/>
          </p:nvPr>
        </p:nvSpPr>
        <p:spPr>
          <a:xfrm>
            <a:off x="0" y="9428585"/>
            <a:ext cx="2945659" cy="496332"/>
          </a:xfrm>
          <a:prstGeom prst="rect">
            <a:avLst/>
          </a:prstGeom>
        </p:spPr>
        <p:txBody>
          <a:bodyPr vert="horz" lIns="91440" tIns="45720" rIns="91440" bIns="45720" rtlCol="0" anchor="b"/>
          <a:lstStyle>
            <a:lvl1pPr algn="l">
              <a:defRPr sz="1200"/>
            </a:lvl1pPr>
          </a:lstStyle>
          <a:p>
            <a:endParaRPr lang="nb-NO"/>
          </a:p>
        </p:txBody>
      </p:sp>
      <p:sp>
        <p:nvSpPr>
          <p:cNvPr id="5" name="Slide Number Placeholder 4"/>
          <p:cNvSpPr>
            <a:spLocks noGrp="1"/>
          </p:cNvSpPr>
          <p:nvPr>
            <p:ph type="sldNum" sz="quarter" idx="3"/>
          </p:nvPr>
        </p:nvSpPr>
        <p:spPr>
          <a:xfrm>
            <a:off x="3850443" y="9428585"/>
            <a:ext cx="2945659" cy="496332"/>
          </a:xfrm>
          <a:prstGeom prst="rect">
            <a:avLst/>
          </a:prstGeom>
        </p:spPr>
        <p:txBody>
          <a:bodyPr vert="horz" lIns="91440" tIns="45720" rIns="91440" bIns="45720" rtlCol="0" anchor="b"/>
          <a:lstStyle>
            <a:lvl1pPr algn="r">
              <a:defRPr sz="1200"/>
            </a:lvl1pPr>
          </a:lstStyle>
          <a:p>
            <a:fld id="{2AE6AE27-AFFA-427F-91C7-14D9F99DDF6D}" type="slidenum">
              <a:rPr lang="nb-NO" smtClean="0"/>
              <a:pPr/>
              <a:t>‹#›</a:t>
            </a:fld>
            <a:endParaRPr lang="nb-NO"/>
          </a:p>
        </p:txBody>
      </p:sp>
    </p:spTree>
    <p:extLst>
      <p:ext uri="{BB962C8B-B14F-4D97-AF65-F5344CB8AC3E}">
        <p14:creationId xmlns:p14="http://schemas.microsoft.com/office/powerpoint/2010/main" val="10679891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24290" name="Rectangle 2"/>
          <p:cNvSpPr>
            <a:spLocks noGrp="1" noChangeArrowheads="1"/>
          </p:cNvSpPr>
          <p:nvPr>
            <p:ph type="hdr" sz="quarter"/>
          </p:nvPr>
        </p:nvSpPr>
        <p:spPr bwMode="auto">
          <a:xfrm>
            <a:off x="0" y="1"/>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spcAft>
                <a:spcPct val="0"/>
              </a:spcAft>
              <a:defRPr sz="1200" b="0"/>
            </a:lvl1pPr>
          </a:lstStyle>
          <a:p>
            <a:pPr>
              <a:defRPr/>
            </a:pPr>
            <a:endParaRPr lang="en-US"/>
          </a:p>
        </p:txBody>
      </p:sp>
      <p:sp>
        <p:nvSpPr>
          <p:cNvPr id="524291" name="Rectangle 3"/>
          <p:cNvSpPr>
            <a:spLocks noGrp="1" noChangeArrowheads="1"/>
          </p:cNvSpPr>
          <p:nvPr>
            <p:ph type="dt" idx="1"/>
          </p:nvPr>
        </p:nvSpPr>
        <p:spPr bwMode="auto">
          <a:xfrm>
            <a:off x="3850443" y="1"/>
            <a:ext cx="2945659" cy="496332"/>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spcAft>
                <a:spcPct val="0"/>
              </a:spcAft>
              <a:defRPr sz="1200" b="0"/>
            </a:lvl1pPr>
          </a:lstStyle>
          <a:p>
            <a:pPr>
              <a:defRPr/>
            </a:pPr>
            <a:endParaRPr lang="en-US"/>
          </a:p>
        </p:txBody>
      </p:sp>
      <p:sp>
        <p:nvSpPr>
          <p:cNvPr id="50180" name="Rectangle 4"/>
          <p:cNvSpPr>
            <a:spLocks noGrp="1" noRot="1" noChangeAspect="1" noChangeArrowheads="1" noTextEdit="1"/>
          </p:cNvSpPr>
          <p:nvPr>
            <p:ph type="sldImg" idx="2"/>
          </p:nvPr>
        </p:nvSpPr>
        <p:spPr bwMode="auto">
          <a:xfrm>
            <a:off x="917575" y="744538"/>
            <a:ext cx="4962525" cy="3722687"/>
          </a:xfrm>
          <a:prstGeom prst="rect">
            <a:avLst/>
          </a:prstGeom>
          <a:noFill/>
          <a:ln w="9525">
            <a:solidFill>
              <a:srgbClr val="000000"/>
            </a:solidFill>
            <a:miter lim="800000"/>
            <a:headEnd/>
            <a:tailEnd/>
          </a:ln>
        </p:spPr>
      </p:sp>
      <p:sp>
        <p:nvSpPr>
          <p:cNvPr id="524293" name="Rectangle 5"/>
          <p:cNvSpPr>
            <a:spLocks noGrp="1" noChangeArrowheads="1"/>
          </p:cNvSpPr>
          <p:nvPr>
            <p:ph type="body" sz="quarter" idx="3"/>
          </p:nvPr>
        </p:nvSpPr>
        <p:spPr bwMode="auto">
          <a:xfrm>
            <a:off x="679768" y="4715154"/>
            <a:ext cx="5438140" cy="4466987"/>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24294" name="Rectangle 6"/>
          <p:cNvSpPr>
            <a:spLocks noGrp="1" noChangeArrowheads="1"/>
          </p:cNvSpPr>
          <p:nvPr>
            <p:ph type="ftr" sz="quarter" idx="4"/>
          </p:nvPr>
        </p:nvSpPr>
        <p:spPr bwMode="auto">
          <a:xfrm>
            <a:off x="0" y="9428585"/>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spcAft>
                <a:spcPct val="0"/>
              </a:spcAft>
              <a:defRPr sz="1200" b="0"/>
            </a:lvl1pPr>
          </a:lstStyle>
          <a:p>
            <a:pPr>
              <a:defRPr/>
            </a:pPr>
            <a:endParaRPr lang="en-US"/>
          </a:p>
        </p:txBody>
      </p:sp>
      <p:sp>
        <p:nvSpPr>
          <p:cNvPr id="524295" name="Rectangle 7"/>
          <p:cNvSpPr>
            <a:spLocks noGrp="1" noChangeArrowheads="1"/>
          </p:cNvSpPr>
          <p:nvPr>
            <p:ph type="sldNum" sz="quarter" idx="5"/>
          </p:nvPr>
        </p:nvSpPr>
        <p:spPr bwMode="auto">
          <a:xfrm>
            <a:off x="3850443" y="9428585"/>
            <a:ext cx="2945659" cy="496332"/>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spcAft>
                <a:spcPct val="0"/>
              </a:spcAft>
              <a:defRPr sz="1200" b="0"/>
            </a:lvl1pPr>
          </a:lstStyle>
          <a:p>
            <a:pPr>
              <a:defRPr/>
            </a:pPr>
            <a:fld id="{63A87202-6244-473F-9470-B52D52BE33B3}" type="slidenum">
              <a:rPr lang="en-US"/>
              <a:pPr>
                <a:defRPr/>
              </a:pPr>
              <a:t>‹#›</a:t>
            </a:fld>
            <a:endParaRPr lang="en-US"/>
          </a:p>
        </p:txBody>
      </p:sp>
    </p:spTree>
    <p:extLst>
      <p:ext uri="{BB962C8B-B14F-4D97-AF65-F5344CB8AC3E}">
        <p14:creationId xmlns:p14="http://schemas.microsoft.com/office/powerpoint/2010/main" val="39841115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p:cNvSpPr>
            <a:spLocks noGrp="1" noRot="1" noChangeAspect="1"/>
          </p:cNvSpPr>
          <p:nvPr>
            <p:ph type="sldImg"/>
          </p:nvPr>
        </p:nvSpPr>
        <p:spPr>
          <a:ln/>
        </p:spPr>
      </p:sp>
      <p:sp>
        <p:nvSpPr>
          <p:cNvPr id="52226" name="Notes Placeholder 2"/>
          <p:cNvSpPr>
            <a:spLocks noGrp="1"/>
          </p:cNvSpPr>
          <p:nvPr>
            <p:ph type="body" idx="1"/>
          </p:nvPr>
        </p:nvSpPr>
        <p:spPr>
          <a:noFill/>
          <a:ln/>
        </p:spPr>
        <p:txBody>
          <a:bodyPr/>
          <a:lstStyle/>
          <a:p>
            <a:pPr eaLnBrk="1" hangingPunct="1"/>
            <a:endParaRPr lang="en-US" dirty="0"/>
          </a:p>
        </p:txBody>
      </p:sp>
      <p:sp>
        <p:nvSpPr>
          <p:cNvPr id="52227" name="Slide Number Placeholder 3"/>
          <p:cNvSpPr>
            <a:spLocks noGrp="1"/>
          </p:cNvSpPr>
          <p:nvPr>
            <p:ph type="sldNum" sz="quarter" idx="5"/>
          </p:nvPr>
        </p:nvSpPr>
        <p:spPr>
          <a:noFill/>
        </p:spPr>
        <p:txBody>
          <a:bodyPr/>
          <a:lstStyle/>
          <a:p>
            <a:fld id="{EF9D5BC3-14C7-4571-BEBA-EE8E64F35C4B}" type="slidenum">
              <a:rPr lang="en-US" smtClean="0"/>
              <a:pPr/>
              <a:t>1</a:t>
            </a:fld>
            <a:endParaRPr lang="en-US"/>
          </a:p>
        </p:txBody>
      </p:sp>
    </p:spTree>
    <p:extLst>
      <p:ext uri="{BB962C8B-B14F-4D97-AF65-F5344CB8AC3E}">
        <p14:creationId xmlns:p14="http://schemas.microsoft.com/office/powerpoint/2010/main" val="24687066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1" name="Rectangle 7"/>
          <p:cNvSpPr>
            <a:spLocks noGrp="1" noChangeArrowheads="1"/>
          </p:cNvSpPr>
          <p:nvPr>
            <p:ph type="sldNum" sz="quarter" idx="5"/>
          </p:nvPr>
        </p:nvSpPr>
        <p:spPr>
          <a:noFill/>
        </p:spPr>
        <p:txBody>
          <a:bodyPr/>
          <a:lstStyle/>
          <a:p>
            <a:fld id="{77C15C77-348D-463E-A964-53F25263AC8A}" type="slidenum">
              <a:rPr lang="en-US" smtClean="0"/>
              <a:pPr/>
              <a:t>11</a:t>
            </a:fld>
            <a:endParaRPr lang="en-US"/>
          </a:p>
        </p:txBody>
      </p:sp>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p:spPr>
        <p:txBody>
          <a:bodyPr/>
          <a:lstStyle/>
          <a:p>
            <a:pPr marL="0" lvl="1" eaLnBrk="1" hangingPunct="1"/>
            <a:endParaRPr lang="en-US" sz="2400" dirty="0">
              <a:solidFill>
                <a:srgbClr val="000000"/>
              </a:solidFill>
            </a:endParaRPr>
          </a:p>
        </p:txBody>
      </p:sp>
    </p:spTree>
    <p:extLst>
      <p:ext uri="{BB962C8B-B14F-4D97-AF65-F5344CB8AC3E}">
        <p14:creationId xmlns:p14="http://schemas.microsoft.com/office/powerpoint/2010/main" val="17487982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7"/>
          <p:cNvSpPr>
            <a:spLocks noGrp="1" noChangeArrowheads="1"/>
          </p:cNvSpPr>
          <p:nvPr>
            <p:ph type="sldNum" sz="quarter" idx="5"/>
          </p:nvPr>
        </p:nvSpPr>
        <p:spPr>
          <a:noFill/>
        </p:spPr>
        <p:txBody>
          <a:bodyPr/>
          <a:lstStyle/>
          <a:p>
            <a:fld id="{80CE0A01-5AB7-484D-B126-DE0FBF2577A0}" type="slidenum">
              <a:rPr lang="en-US" smtClean="0"/>
              <a:pPr/>
              <a:t>12</a:t>
            </a:fld>
            <a:endParaRPr lang="en-US"/>
          </a:p>
        </p:txBody>
      </p:sp>
      <p:sp>
        <p:nvSpPr>
          <p:cNvPr id="89090" name="Rectangle 2"/>
          <p:cNvSpPr>
            <a:spLocks noGrp="1" noRot="1" noChangeAspect="1" noChangeArrowheads="1" noTextEdit="1"/>
          </p:cNvSpPr>
          <p:nvPr>
            <p:ph type="sldImg"/>
          </p:nvPr>
        </p:nvSpPr>
        <p:spPr>
          <a:ln/>
        </p:spPr>
      </p:sp>
      <p:sp>
        <p:nvSpPr>
          <p:cNvPr id="8909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869053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7" name="Rectangle 7"/>
          <p:cNvSpPr>
            <a:spLocks noGrp="1" noChangeArrowheads="1"/>
          </p:cNvSpPr>
          <p:nvPr>
            <p:ph type="sldNum" sz="quarter" idx="5"/>
          </p:nvPr>
        </p:nvSpPr>
        <p:spPr>
          <a:noFill/>
        </p:spPr>
        <p:txBody>
          <a:bodyPr/>
          <a:lstStyle/>
          <a:p>
            <a:fld id="{33EDE123-D375-4AB9-97FA-E3144927751B}" type="slidenum">
              <a:rPr lang="en-US" smtClean="0"/>
              <a:pPr/>
              <a:t>13</a:t>
            </a:fld>
            <a:endParaRPr lang="en-US"/>
          </a:p>
        </p:txBody>
      </p:sp>
      <p:sp>
        <p:nvSpPr>
          <p:cNvPr id="91138" name="Rectangle 2"/>
          <p:cNvSpPr>
            <a:spLocks noGrp="1" noRot="1" noChangeAspect="1" noChangeArrowheads="1" noTextEdit="1"/>
          </p:cNvSpPr>
          <p:nvPr>
            <p:ph type="sldImg"/>
          </p:nvPr>
        </p:nvSpPr>
        <p:spPr>
          <a:ln/>
        </p:spPr>
      </p:sp>
      <p:sp>
        <p:nvSpPr>
          <p:cNvPr id="9113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24700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3" name="Rectangle 7"/>
          <p:cNvSpPr>
            <a:spLocks noGrp="1" noChangeArrowheads="1"/>
          </p:cNvSpPr>
          <p:nvPr>
            <p:ph type="sldNum" sz="quarter" idx="5"/>
          </p:nvPr>
        </p:nvSpPr>
        <p:spPr>
          <a:noFill/>
        </p:spPr>
        <p:txBody>
          <a:bodyPr/>
          <a:lstStyle/>
          <a:p>
            <a:fld id="{1E51BAFC-8477-48AF-99B7-4E08845BF2E0}" type="slidenum">
              <a:rPr lang="en-US" smtClean="0"/>
              <a:pPr/>
              <a:t>14</a:t>
            </a:fld>
            <a:endParaRPr lang="en-US"/>
          </a:p>
        </p:txBody>
      </p:sp>
      <p:sp>
        <p:nvSpPr>
          <p:cNvPr id="95234" name="Rectangle 2"/>
          <p:cNvSpPr>
            <a:spLocks noGrp="1" noRot="1" noChangeAspect="1" noChangeArrowheads="1" noTextEdit="1"/>
          </p:cNvSpPr>
          <p:nvPr>
            <p:ph type="sldImg"/>
          </p:nvPr>
        </p:nvSpPr>
        <p:spPr>
          <a:ln/>
        </p:spPr>
      </p:sp>
      <p:sp>
        <p:nvSpPr>
          <p:cNvPr id="9523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038910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1" name="Rectangle 7"/>
          <p:cNvSpPr>
            <a:spLocks noGrp="1" noChangeArrowheads="1"/>
          </p:cNvSpPr>
          <p:nvPr>
            <p:ph type="sldNum" sz="quarter" idx="5"/>
          </p:nvPr>
        </p:nvSpPr>
        <p:spPr>
          <a:noFill/>
        </p:spPr>
        <p:txBody>
          <a:bodyPr/>
          <a:lstStyle/>
          <a:p>
            <a:fld id="{E842CA32-804A-4E30-8CA3-E6A4649ED1AB}" type="slidenum">
              <a:rPr lang="en-US" smtClean="0"/>
              <a:pPr/>
              <a:t>15</a:t>
            </a:fld>
            <a:endParaRPr lang="en-US"/>
          </a:p>
        </p:txBody>
      </p:sp>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30568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29" name="Rectangle 7"/>
          <p:cNvSpPr>
            <a:spLocks noGrp="1" noChangeArrowheads="1"/>
          </p:cNvSpPr>
          <p:nvPr>
            <p:ph type="sldNum" sz="quarter" idx="5"/>
          </p:nvPr>
        </p:nvSpPr>
        <p:spPr>
          <a:noFill/>
        </p:spPr>
        <p:txBody>
          <a:bodyPr/>
          <a:lstStyle/>
          <a:p>
            <a:fld id="{77A2B310-DA67-45A7-A936-12D059DAF93B}" type="slidenum">
              <a:rPr lang="en-US" smtClean="0"/>
              <a:pPr/>
              <a:t>16</a:t>
            </a:fld>
            <a:endParaRPr lang="en-US"/>
          </a:p>
        </p:txBody>
      </p:sp>
      <p:sp>
        <p:nvSpPr>
          <p:cNvPr id="99330" name="Rectangle 2"/>
          <p:cNvSpPr>
            <a:spLocks noGrp="1" noRot="1" noChangeAspect="1" noChangeArrowheads="1" noTextEdit="1"/>
          </p:cNvSpPr>
          <p:nvPr>
            <p:ph type="sldImg"/>
          </p:nvPr>
        </p:nvSpPr>
        <p:spPr>
          <a:ln/>
        </p:spPr>
      </p:sp>
      <p:sp>
        <p:nvSpPr>
          <p:cNvPr id="9933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202794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7" name="Rectangle 7"/>
          <p:cNvSpPr>
            <a:spLocks noGrp="1" noChangeArrowheads="1"/>
          </p:cNvSpPr>
          <p:nvPr>
            <p:ph type="sldNum" sz="quarter" idx="5"/>
          </p:nvPr>
        </p:nvSpPr>
        <p:spPr>
          <a:noFill/>
        </p:spPr>
        <p:txBody>
          <a:bodyPr/>
          <a:lstStyle/>
          <a:p>
            <a:fld id="{D25A06BB-130E-43CC-9630-7088F7151665}" type="slidenum">
              <a:rPr lang="en-US" smtClean="0"/>
              <a:pPr/>
              <a:t>17</a:t>
            </a:fld>
            <a:endParaRPr lang="en-US"/>
          </a:p>
        </p:txBody>
      </p:sp>
      <p:sp>
        <p:nvSpPr>
          <p:cNvPr id="101378" name="Rectangle 2"/>
          <p:cNvSpPr>
            <a:spLocks noGrp="1" noRot="1" noChangeAspect="1" noChangeArrowheads="1" noTextEdit="1"/>
          </p:cNvSpPr>
          <p:nvPr>
            <p:ph type="sldImg"/>
          </p:nvPr>
        </p:nvSpPr>
        <p:spPr>
          <a:ln/>
        </p:spPr>
      </p:sp>
      <p:sp>
        <p:nvSpPr>
          <p:cNvPr id="10137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5773406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3" name="Rectangle 7"/>
          <p:cNvSpPr>
            <a:spLocks noGrp="1" noChangeArrowheads="1"/>
          </p:cNvSpPr>
          <p:nvPr>
            <p:ph type="sldNum" sz="quarter" idx="5"/>
          </p:nvPr>
        </p:nvSpPr>
        <p:spPr>
          <a:noFill/>
        </p:spPr>
        <p:txBody>
          <a:bodyPr/>
          <a:lstStyle/>
          <a:p>
            <a:fld id="{538E9CEA-7B1A-4396-B4FE-149747F7CCEC}" type="slidenum">
              <a:rPr lang="en-US" smtClean="0"/>
              <a:pPr/>
              <a:t>20</a:t>
            </a:fld>
            <a:endParaRPr lang="en-US"/>
          </a:p>
        </p:txBody>
      </p:sp>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5697922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1" name="Rectangle 7"/>
          <p:cNvSpPr>
            <a:spLocks noGrp="1" noChangeArrowheads="1"/>
          </p:cNvSpPr>
          <p:nvPr>
            <p:ph type="sldNum" sz="quarter" idx="5"/>
          </p:nvPr>
        </p:nvSpPr>
        <p:spPr>
          <a:noFill/>
        </p:spPr>
        <p:txBody>
          <a:bodyPr/>
          <a:lstStyle/>
          <a:p>
            <a:fld id="{8823763C-C86C-4029-A42F-D792DA3A8498}" type="slidenum">
              <a:rPr lang="en-US" smtClean="0"/>
              <a:pPr/>
              <a:t>21</a:t>
            </a:fld>
            <a:endParaRPr lang="en-US"/>
          </a:p>
        </p:txBody>
      </p:sp>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665361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69" name="Rectangle 7"/>
          <p:cNvSpPr>
            <a:spLocks noGrp="1" noChangeArrowheads="1"/>
          </p:cNvSpPr>
          <p:nvPr>
            <p:ph type="sldNum" sz="quarter" idx="5"/>
          </p:nvPr>
        </p:nvSpPr>
        <p:spPr>
          <a:noFill/>
        </p:spPr>
        <p:txBody>
          <a:bodyPr/>
          <a:lstStyle/>
          <a:p>
            <a:fld id="{12999FEA-85D0-4905-AB3D-80CC00C6202B}" type="slidenum">
              <a:rPr lang="en-US" smtClean="0"/>
              <a:pPr/>
              <a:t>22</a:t>
            </a:fld>
            <a:endParaRPr lang="en-US"/>
          </a:p>
        </p:txBody>
      </p:sp>
      <p:sp>
        <p:nvSpPr>
          <p:cNvPr id="109570" name="Rectangle 2"/>
          <p:cNvSpPr>
            <a:spLocks noGrp="1" noRot="1" noChangeAspect="1" noChangeArrowheads="1" noTextEdit="1"/>
          </p:cNvSpPr>
          <p:nvPr>
            <p:ph type="sldImg"/>
          </p:nvPr>
        </p:nvSpPr>
        <p:spPr>
          <a:ln/>
        </p:spPr>
      </p:sp>
      <p:sp>
        <p:nvSpPr>
          <p:cNvPr id="10957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742671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7"/>
          <p:cNvSpPr>
            <a:spLocks noGrp="1" noChangeArrowheads="1"/>
          </p:cNvSpPr>
          <p:nvPr>
            <p:ph type="sldNum" sz="quarter" idx="5"/>
          </p:nvPr>
        </p:nvSpPr>
        <p:spPr>
          <a:noFill/>
        </p:spPr>
        <p:txBody>
          <a:bodyPr/>
          <a:lstStyle/>
          <a:p>
            <a:fld id="{7FFCB553-5CFE-4A2F-AD28-0736D8537CB4}" type="slidenum">
              <a:rPr lang="en-US" smtClean="0"/>
              <a:pPr/>
              <a:t>2</a:t>
            </a:fld>
            <a:endParaRPr lang="en-US"/>
          </a:p>
        </p:txBody>
      </p:sp>
      <p:sp>
        <p:nvSpPr>
          <p:cNvPr id="60418" name="Rectangle 2"/>
          <p:cNvSpPr>
            <a:spLocks noGrp="1" noRot="1" noChangeAspect="1" noChangeArrowheads="1" noTextEdit="1"/>
          </p:cNvSpPr>
          <p:nvPr>
            <p:ph type="sldImg"/>
          </p:nvPr>
        </p:nvSpPr>
        <p:spPr>
          <a:ln/>
        </p:spPr>
      </p:sp>
      <p:sp>
        <p:nvSpPr>
          <p:cNvPr id="6041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42203413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7" name="Rectangle 7"/>
          <p:cNvSpPr>
            <a:spLocks noGrp="1" noChangeArrowheads="1"/>
          </p:cNvSpPr>
          <p:nvPr>
            <p:ph type="sldNum" sz="quarter" idx="5"/>
          </p:nvPr>
        </p:nvSpPr>
        <p:spPr>
          <a:noFill/>
        </p:spPr>
        <p:txBody>
          <a:bodyPr/>
          <a:lstStyle/>
          <a:p>
            <a:fld id="{5591447D-11A6-4E8F-AAD6-998D02D57D59}" type="slidenum">
              <a:rPr lang="en-US" smtClean="0"/>
              <a:pPr/>
              <a:t>23</a:t>
            </a:fld>
            <a:endParaRPr lang="en-US"/>
          </a:p>
        </p:txBody>
      </p:sp>
      <p:sp>
        <p:nvSpPr>
          <p:cNvPr id="111618" name="Rectangle 2"/>
          <p:cNvSpPr>
            <a:spLocks noGrp="1" noRot="1" noChangeAspect="1" noChangeArrowheads="1" noTextEdit="1"/>
          </p:cNvSpPr>
          <p:nvPr>
            <p:ph type="sldImg"/>
          </p:nvPr>
        </p:nvSpPr>
        <p:spPr>
          <a:ln/>
        </p:spPr>
      </p:sp>
      <p:sp>
        <p:nvSpPr>
          <p:cNvPr id="11161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057042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5" name="Rectangle 7"/>
          <p:cNvSpPr>
            <a:spLocks noGrp="1" noChangeArrowheads="1"/>
          </p:cNvSpPr>
          <p:nvPr>
            <p:ph type="sldNum" sz="quarter" idx="5"/>
          </p:nvPr>
        </p:nvSpPr>
        <p:spPr>
          <a:noFill/>
        </p:spPr>
        <p:txBody>
          <a:bodyPr/>
          <a:lstStyle/>
          <a:p>
            <a:fld id="{90615949-F60E-465D-AE75-711DA09826B8}" type="slidenum">
              <a:rPr lang="en-US" smtClean="0"/>
              <a:pPr/>
              <a:t>24</a:t>
            </a:fld>
            <a:endParaRPr lang="en-US"/>
          </a:p>
        </p:txBody>
      </p:sp>
      <p:sp>
        <p:nvSpPr>
          <p:cNvPr id="113666" name="Rectangle 2"/>
          <p:cNvSpPr>
            <a:spLocks noGrp="1" noRot="1" noChangeAspect="1" noChangeArrowheads="1" noTextEdit="1"/>
          </p:cNvSpPr>
          <p:nvPr>
            <p:ph type="sldImg"/>
          </p:nvPr>
        </p:nvSpPr>
        <p:spPr>
          <a:ln/>
        </p:spPr>
      </p:sp>
      <p:sp>
        <p:nvSpPr>
          <p:cNvPr id="11366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979276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3" name="Rectangle 7"/>
          <p:cNvSpPr>
            <a:spLocks noGrp="1" noChangeArrowheads="1"/>
          </p:cNvSpPr>
          <p:nvPr>
            <p:ph type="sldNum" sz="quarter" idx="5"/>
          </p:nvPr>
        </p:nvSpPr>
        <p:spPr>
          <a:noFill/>
        </p:spPr>
        <p:txBody>
          <a:bodyPr/>
          <a:lstStyle/>
          <a:p>
            <a:fld id="{245F8ED9-A02C-4F95-804F-EA52B9B7D1AC}" type="slidenum">
              <a:rPr lang="en-US" smtClean="0"/>
              <a:pPr/>
              <a:t>25</a:t>
            </a:fld>
            <a:endParaRPr lang="en-US"/>
          </a:p>
        </p:txBody>
      </p:sp>
      <p:sp>
        <p:nvSpPr>
          <p:cNvPr id="115714" name="Rectangle 2"/>
          <p:cNvSpPr>
            <a:spLocks noGrp="1" noRot="1" noChangeAspect="1" noChangeArrowheads="1" noTextEdit="1"/>
          </p:cNvSpPr>
          <p:nvPr>
            <p:ph type="sldImg"/>
          </p:nvPr>
        </p:nvSpPr>
        <p:spPr>
          <a:ln/>
        </p:spPr>
      </p:sp>
      <p:sp>
        <p:nvSpPr>
          <p:cNvPr id="115715" name="Rectangle 3"/>
          <p:cNvSpPr>
            <a:spLocks noGrp="1" noChangeArrowheads="1"/>
          </p:cNvSpPr>
          <p:nvPr>
            <p:ph type="body" idx="1"/>
          </p:nvPr>
        </p:nvSpPr>
        <p:spPr>
          <a:noFill/>
          <a:ln/>
        </p:spPr>
        <p:txBody>
          <a:bodyPr/>
          <a:lstStyle/>
          <a:p>
            <a:pPr marL="742950" lvl="1" indent="-285750" eaLnBrk="1" hangingPunct="1"/>
            <a:endParaRPr lang="en-US" dirty="0"/>
          </a:p>
        </p:txBody>
      </p:sp>
    </p:spTree>
    <p:extLst>
      <p:ext uri="{BB962C8B-B14F-4D97-AF65-F5344CB8AC3E}">
        <p14:creationId xmlns:p14="http://schemas.microsoft.com/office/powerpoint/2010/main" val="2513920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1" name="Rectangle 7"/>
          <p:cNvSpPr>
            <a:spLocks noGrp="1" noChangeArrowheads="1"/>
          </p:cNvSpPr>
          <p:nvPr>
            <p:ph type="sldNum" sz="quarter" idx="5"/>
          </p:nvPr>
        </p:nvSpPr>
        <p:spPr>
          <a:noFill/>
        </p:spPr>
        <p:txBody>
          <a:bodyPr/>
          <a:lstStyle/>
          <a:p>
            <a:fld id="{7C45239C-7E3B-4DC1-A288-BC93BAC960FC}" type="slidenum">
              <a:rPr lang="en-US" smtClean="0"/>
              <a:pPr/>
              <a:t>26</a:t>
            </a:fld>
            <a:endParaRPr lang="en-US"/>
          </a:p>
        </p:txBody>
      </p:sp>
      <p:sp>
        <p:nvSpPr>
          <p:cNvPr id="117762" name="Rectangle 2"/>
          <p:cNvSpPr>
            <a:spLocks noGrp="1" noRot="1" noChangeAspect="1" noChangeArrowheads="1" noTextEdit="1"/>
          </p:cNvSpPr>
          <p:nvPr>
            <p:ph type="sldImg"/>
          </p:nvPr>
        </p:nvSpPr>
        <p:spPr>
          <a:ln/>
        </p:spPr>
      </p:sp>
      <p:sp>
        <p:nvSpPr>
          <p:cNvPr id="11776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6741845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09" name="Rectangle 7"/>
          <p:cNvSpPr>
            <a:spLocks noGrp="1" noChangeArrowheads="1"/>
          </p:cNvSpPr>
          <p:nvPr>
            <p:ph type="sldNum" sz="quarter" idx="5"/>
          </p:nvPr>
        </p:nvSpPr>
        <p:spPr>
          <a:noFill/>
        </p:spPr>
        <p:txBody>
          <a:bodyPr/>
          <a:lstStyle/>
          <a:p>
            <a:fld id="{70A8A162-5B7F-4DEA-9B92-0DC5BAFAC917}" type="slidenum">
              <a:rPr lang="en-US" smtClean="0"/>
              <a:pPr/>
              <a:t>27</a:t>
            </a:fld>
            <a:endParaRPr lang="en-US"/>
          </a:p>
        </p:txBody>
      </p:sp>
      <p:sp>
        <p:nvSpPr>
          <p:cNvPr id="119810" name="Rectangle 2"/>
          <p:cNvSpPr>
            <a:spLocks noGrp="1" noRot="1" noChangeAspect="1" noChangeArrowheads="1" noTextEdit="1"/>
          </p:cNvSpPr>
          <p:nvPr>
            <p:ph type="sldImg"/>
          </p:nvPr>
        </p:nvSpPr>
        <p:spPr>
          <a:ln/>
        </p:spPr>
      </p:sp>
      <p:sp>
        <p:nvSpPr>
          <p:cNvPr id="11981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7191649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7" name="Rectangle 7"/>
          <p:cNvSpPr>
            <a:spLocks noGrp="1" noChangeArrowheads="1"/>
          </p:cNvSpPr>
          <p:nvPr>
            <p:ph type="sldNum" sz="quarter" idx="5"/>
          </p:nvPr>
        </p:nvSpPr>
        <p:spPr>
          <a:noFill/>
        </p:spPr>
        <p:txBody>
          <a:bodyPr/>
          <a:lstStyle/>
          <a:p>
            <a:fld id="{C2853537-E71E-4E1A-9D6E-79FC7F898717}" type="slidenum">
              <a:rPr lang="en-US" smtClean="0"/>
              <a:pPr/>
              <a:t>28</a:t>
            </a:fld>
            <a:endParaRPr lang="en-US"/>
          </a:p>
        </p:txBody>
      </p:sp>
      <p:sp>
        <p:nvSpPr>
          <p:cNvPr id="121858" name="Rectangle 2"/>
          <p:cNvSpPr>
            <a:spLocks noGrp="1" noRot="1" noChangeAspect="1" noChangeArrowheads="1" noTextEdit="1"/>
          </p:cNvSpPr>
          <p:nvPr>
            <p:ph type="sldImg"/>
          </p:nvPr>
        </p:nvSpPr>
        <p:spPr>
          <a:ln/>
        </p:spPr>
      </p:sp>
      <p:sp>
        <p:nvSpPr>
          <p:cNvPr id="12185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2200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5" name="Rectangle 7"/>
          <p:cNvSpPr>
            <a:spLocks noGrp="1" noChangeArrowheads="1"/>
          </p:cNvSpPr>
          <p:nvPr>
            <p:ph type="sldNum" sz="quarter" idx="5"/>
          </p:nvPr>
        </p:nvSpPr>
        <p:spPr>
          <a:noFill/>
        </p:spPr>
        <p:txBody>
          <a:bodyPr/>
          <a:lstStyle/>
          <a:p>
            <a:fld id="{98230C4C-646E-48FE-8B88-89AC65593034}" type="slidenum">
              <a:rPr lang="en-US" smtClean="0"/>
              <a:pPr/>
              <a:t>29</a:t>
            </a:fld>
            <a:endParaRPr lang="en-US"/>
          </a:p>
        </p:txBody>
      </p:sp>
      <p:sp>
        <p:nvSpPr>
          <p:cNvPr id="123906" name="Rectangle 2"/>
          <p:cNvSpPr>
            <a:spLocks noGrp="1" noRot="1" noChangeAspect="1" noChangeArrowheads="1" noTextEdit="1"/>
          </p:cNvSpPr>
          <p:nvPr>
            <p:ph type="sldImg"/>
          </p:nvPr>
        </p:nvSpPr>
        <p:spPr>
          <a:ln/>
        </p:spPr>
      </p:sp>
      <p:sp>
        <p:nvSpPr>
          <p:cNvPr id="12390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924028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3" name="Rectangle 7"/>
          <p:cNvSpPr>
            <a:spLocks noGrp="1" noChangeArrowheads="1"/>
          </p:cNvSpPr>
          <p:nvPr>
            <p:ph type="sldNum" sz="quarter" idx="5"/>
          </p:nvPr>
        </p:nvSpPr>
        <p:spPr>
          <a:noFill/>
        </p:spPr>
        <p:txBody>
          <a:bodyPr/>
          <a:lstStyle/>
          <a:p>
            <a:fld id="{94C7BAE9-145D-4656-8E97-B99277917285}" type="slidenum">
              <a:rPr lang="en-US" smtClean="0"/>
              <a:pPr/>
              <a:t>30</a:t>
            </a:fld>
            <a:endParaRPr lang="en-US"/>
          </a:p>
        </p:txBody>
      </p:sp>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5517971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1" name="Rectangle 7"/>
          <p:cNvSpPr>
            <a:spLocks noGrp="1" noChangeArrowheads="1"/>
          </p:cNvSpPr>
          <p:nvPr>
            <p:ph type="sldNum" sz="quarter" idx="5"/>
          </p:nvPr>
        </p:nvSpPr>
        <p:spPr>
          <a:noFill/>
        </p:spPr>
        <p:txBody>
          <a:bodyPr/>
          <a:lstStyle/>
          <a:p>
            <a:fld id="{F9D9FD22-7560-4FDD-B4D4-D3C848EC1BB1}" type="slidenum">
              <a:rPr lang="en-US" smtClean="0"/>
              <a:pPr/>
              <a:t>31</a:t>
            </a:fld>
            <a:endParaRPr lang="en-US"/>
          </a:p>
        </p:txBody>
      </p:sp>
      <p:sp>
        <p:nvSpPr>
          <p:cNvPr id="128002" name="Rectangle 2"/>
          <p:cNvSpPr>
            <a:spLocks noGrp="1" noRot="1" noChangeAspect="1" noChangeArrowheads="1" noTextEdit="1"/>
          </p:cNvSpPr>
          <p:nvPr>
            <p:ph type="sldImg"/>
          </p:nvPr>
        </p:nvSpPr>
        <p:spPr>
          <a:ln/>
        </p:spPr>
      </p:sp>
      <p:sp>
        <p:nvSpPr>
          <p:cNvPr id="12800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33033739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7" name="Rectangle 7"/>
          <p:cNvSpPr>
            <a:spLocks noGrp="1" noChangeArrowheads="1"/>
          </p:cNvSpPr>
          <p:nvPr>
            <p:ph type="sldNum" sz="quarter" idx="5"/>
          </p:nvPr>
        </p:nvSpPr>
        <p:spPr>
          <a:noFill/>
        </p:spPr>
        <p:txBody>
          <a:bodyPr/>
          <a:lstStyle/>
          <a:p>
            <a:fld id="{E81DC342-882B-440B-B43C-311271834CE9}" type="slidenum">
              <a:rPr lang="en-US" smtClean="0"/>
              <a:pPr/>
              <a:t>32</a:t>
            </a:fld>
            <a:endParaRPr lang="en-US"/>
          </a:p>
        </p:txBody>
      </p:sp>
      <p:sp>
        <p:nvSpPr>
          <p:cNvPr id="132098" name="Rectangle 2"/>
          <p:cNvSpPr>
            <a:spLocks noGrp="1" noRot="1" noChangeAspect="1" noChangeArrowheads="1" noTextEdit="1"/>
          </p:cNvSpPr>
          <p:nvPr>
            <p:ph type="sldImg"/>
          </p:nvPr>
        </p:nvSpPr>
        <p:spPr>
          <a:ln/>
        </p:spPr>
      </p:sp>
      <p:sp>
        <p:nvSpPr>
          <p:cNvPr id="13209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73754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7"/>
          <p:cNvSpPr>
            <a:spLocks noGrp="1" noChangeArrowheads="1"/>
          </p:cNvSpPr>
          <p:nvPr>
            <p:ph type="sldNum" sz="quarter" idx="5"/>
          </p:nvPr>
        </p:nvSpPr>
        <p:spPr>
          <a:noFill/>
        </p:spPr>
        <p:txBody>
          <a:bodyPr/>
          <a:lstStyle/>
          <a:p>
            <a:fld id="{DB16BA00-43CD-46D4-B942-8EEAA2736535}" type="slidenum">
              <a:rPr lang="en-US" smtClean="0"/>
              <a:pPr/>
              <a:t>4</a:t>
            </a:fld>
            <a:endParaRPr lang="en-US"/>
          </a:p>
        </p:txBody>
      </p:sp>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1671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5" name="Rectangle 7"/>
          <p:cNvSpPr>
            <a:spLocks noGrp="1" noChangeArrowheads="1"/>
          </p:cNvSpPr>
          <p:nvPr>
            <p:ph type="sldNum" sz="quarter" idx="5"/>
          </p:nvPr>
        </p:nvSpPr>
        <p:spPr>
          <a:noFill/>
        </p:spPr>
        <p:txBody>
          <a:bodyPr/>
          <a:lstStyle/>
          <a:p>
            <a:fld id="{8092762A-FA9C-420A-A821-3EE3A7F20EAC}" type="slidenum">
              <a:rPr lang="en-US" smtClean="0"/>
              <a:pPr/>
              <a:t>33</a:t>
            </a:fld>
            <a:endParaRPr lang="en-US"/>
          </a:p>
        </p:txBody>
      </p:sp>
      <p:sp>
        <p:nvSpPr>
          <p:cNvPr id="134146" name="Rectangle 2"/>
          <p:cNvSpPr>
            <a:spLocks noGrp="1" noRot="1" noChangeAspect="1" noChangeArrowheads="1" noTextEdit="1"/>
          </p:cNvSpPr>
          <p:nvPr>
            <p:ph type="sldImg"/>
          </p:nvPr>
        </p:nvSpPr>
        <p:spPr>
          <a:ln/>
        </p:spPr>
      </p:sp>
      <p:sp>
        <p:nvSpPr>
          <p:cNvPr id="13414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434318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49" name="Rectangle 7"/>
          <p:cNvSpPr>
            <a:spLocks noGrp="1" noChangeArrowheads="1"/>
          </p:cNvSpPr>
          <p:nvPr>
            <p:ph type="sldNum" sz="quarter" idx="5"/>
          </p:nvPr>
        </p:nvSpPr>
        <p:spPr>
          <a:noFill/>
        </p:spPr>
        <p:txBody>
          <a:bodyPr/>
          <a:lstStyle/>
          <a:p>
            <a:fld id="{FE211099-117B-4F4B-861E-070012B86B6D}" type="slidenum">
              <a:rPr lang="en-US" smtClean="0"/>
              <a:pPr/>
              <a:t>34</a:t>
            </a:fld>
            <a:endParaRPr lang="en-US"/>
          </a:p>
        </p:txBody>
      </p:sp>
      <p:sp>
        <p:nvSpPr>
          <p:cNvPr id="130050" name="Rectangle 2"/>
          <p:cNvSpPr>
            <a:spLocks noGrp="1" noRot="1" noChangeAspect="1" noChangeArrowheads="1" noTextEdit="1"/>
          </p:cNvSpPr>
          <p:nvPr>
            <p:ph type="sldImg"/>
          </p:nvPr>
        </p:nvSpPr>
        <p:spPr>
          <a:ln/>
        </p:spPr>
      </p:sp>
      <p:sp>
        <p:nvSpPr>
          <p:cNvPr id="13005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9391780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7" name="Rectangle 7"/>
          <p:cNvSpPr>
            <a:spLocks noGrp="1" noChangeArrowheads="1"/>
          </p:cNvSpPr>
          <p:nvPr>
            <p:ph type="sldNum" sz="quarter" idx="5"/>
          </p:nvPr>
        </p:nvSpPr>
        <p:spPr>
          <a:noFill/>
        </p:spPr>
        <p:txBody>
          <a:bodyPr/>
          <a:lstStyle/>
          <a:p>
            <a:fld id="{26AC83F8-778A-4E72-9A4A-05AE6A092E7B}" type="slidenum">
              <a:rPr lang="en-US" smtClean="0"/>
              <a:pPr/>
              <a:t>37</a:t>
            </a:fld>
            <a:endParaRPr lang="en-US"/>
          </a:p>
        </p:txBody>
      </p:sp>
      <p:sp>
        <p:nvSpPr>
          <p:cNvPr id="142338" name="Rectangle 2"/>
          <p:cNvSpPr>
            <a:spLocks noGrp="1" noRot="1" noChangeAspect="1" noChangeArrowheads="1" noTextEdit="1"/>
          </p:cNvSpPr>
          <p:nvPr>
            <p:ph type="sldImg"/>
          </p:nvPr>
        </p:nvSpPr>
        <p:spPr>
          <a:ln/>
        </p:spPr>
      </p:sp>
      <p:sp>
        <p:nvSpPr>
          <p:cNvPr id="14233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069812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5" name="Rectangle 7"/>
          <p:cNvSpPr>
            <a:spLocks noGrp="1" noChangeArrowheads="1"/>
          </p:cNvSpPr>
          <p:nvPr>
            <p:ph type="sldNum" sz="quarter" idx="5"/>
          </p:nvPr>
        </p:nvSpPr>
        <p:spPr>
          <a:noFill/>
        </p:spPr>
        <p:txBody>
          <a:bodyPr/>
          <a:lstStyle/>
          <a:p>
            <a:fld id="{AE717D1E-04B0-4E2C-AECB-43A2F168E978}" type="slidenum">
              <a:rPr lang="en-US" smtClean="0"/>
              <a:pPr/>
              <a:t>38</a:t>
            </a:fld>
            <a:endParaRPr lang="en-US"/>
          </a:p>
        </p:txBody>
      </p:sp>
      <p:sp>
        <p:nvSpPr>
          <p:cNvPr id="144386" name="Rectangle 2"/>
          <p:cNvSpPr>
            <a:spLocks noGrp="1" noRot="1" noChangeAspect="1" noChangeArrowheads="1" noTextEdit="1"/>
          </p:cNvSpPr>
          <p:nvPr>
            <p:ph type="sldImg"/>
          </p:nvPr>
        </p:nvSpPr>
        <p:spPr>
          <a:ln/>
        </p:spPr>
      </p:sp>
      <p:sp>
        <p:nvSpPr>
          <p:cNvPr id="144387"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138830351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3" name="Rectangle 7"/>
          <p:cNvSpPr>
            <a:spLocks noGrp="1" noChangeArrowheads="1"/>
          </p:cNvSpPr>
          <p:nvPr>
            <p:ph type="sldNum" sz="quarter" idx="5"/>
          </p:nvPr>
        </p:nvSpPr>
        <p:spPr>
          <a:noFill/>
        </p:spPr>
        <p:txBody>
          <a:bodyPr/>
          <a:lstStyle/>
          <a:p>
            <a:fld id="{009BE601-5AA5-44BD-B02F-E02F3F18ECBC}" type="slidenum">
              <a:rPr lang="en-US" smtClean="0"/>
              <a:pPr/>
              <a:t>39</a:t>
            </a:fld>
            <a:endParaRPr lang="en-US"/>
          </a:p>
        </p:txBody>
      </p:sp>
      <p:sp>
        <p:nvSpPr>
          <p:cNvPr id="146434" name="Rectangle 2"/>
          <p:cNvSpPr>
            <a:spLocks noGrp="1" noRot="1" noChangeAspect="1" noChangeArrowheads="1" noTextEdit="1"/>
          </p:cNvSpPr>
          <p:nvPr>
            <p:ph type="sldImg"/>
          </p:nvPr>
        </p:nvSpPr>
        <p:spPr>
          <a:ln/>
        </p:spPr>
      </p:sp>
      <p:sp>
        <p:nvSpPr>
          <p:cNvPr id="14643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5466901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1" name="Rectangle 7"/>
          <p:cNvSpPr>
            <a:spLocks noGrp="1" noChangeArrowheads="1"/>
          </p:cNvSpPr>
          <p:nvPr>
            <p:ph type="sldNum" sz="quarter" idx="5"/>
          </p:nvPr>
        </p:nvSpPr>
        <p:spPr>
          <a:noFill/>
        </p:spPr>
        <p:txBody>
          <a:bodyPr/>
          <a:lstStyle/>
          <a:p>
            <a:fld id="{07A83EDB-AEEF-4E33-B0D6-A29B337EB6EB}" type="slidenum">
              <a:rPr lang="en-US" smtClean="0"/>
              <a:pPr/>
              <a:t>40</a:t>
            </a:fld>
            <a:endParaRPr lang="en-US"/>
          </a:p>
        </p:txBody>
      </p:sp>
      <p:sp>
        <p:nvSpPr>
          <p:cNvPr id="148482" name="Rectangle 2"/>
          <p:cNvSpPr>
            <a:spLocks noGrp="1" noRot="1" noChangeAspect="1" noChangeArrowheads="1" noTextEdit="1"/>
          </p:cNvSpPr>
          <p:nvPr>
            <p:ph type="sldImg"/>
          </p:nvPr>
        </p:nvSpPr>
        <p:spPr>
          <a:ln/>
        </p:spPr>
      </p:sp>
      <p:sp>
        <p:nvSpPr>
          <p:cNvPr id="148483"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5867206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29" name="Rectangle 7"/>
          <p:cNvSpPr>
            <a:spLocks noGrp="1" noChangeArrowheads="1"/>
          </p:cNvSpPr>
          <p:nvPr>
            <p:ph type="sldNum" sz="quarter" idx="5"/>
          </p:nvPr>
        </p:nvSpPr>
        <p:spPr>
          <a:noFill/>
        </p:spPr>
        <p:txBody>
          <a:bodyPr/>
          <a:lstStyle/>
          <a:p>
            <a:fld id="{4EC5FAD1-27D5-4CDC-B50E-2E8456A8F513}" type="slidenum">
              <a:rPr lang="en-US" smtClean="0"/>
              <a:pPr/>
              <a:t>41</a:t>
            </a:fld>
            <a:endParaRPr lang="en-US"/>
          </a:p>
        </p:txBody>
      </p:sp>
      <p:sp>
        <p:nvSpPr>
          <p:cNvPr id="150530" name="Rectangle 2"/>
          <p:cNvSpPr>
            <a:spLocks noGrp="1" noRot="1" noChangeAspect="1" noChangeArrowheads="1" noTextEdit="1"/>
          </p:cNvSpPr>
          <p:nvPr>
            <p:ph type="sldImg"/>
          </p:nvPr>
        </p:nvSpPr>
        <p:spPr>
          <a:ln/>
        </p:spPr>
      </p:sp>
      <p:sp>
        <p:nvSpPr>
          <p:cNvPr id="150531"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983512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7" name="Rectangle 7"/>
          <p:cNvSpPr>
            <a:spLocks noGrp="1" noChangeArrowheads="1"/>
          </p:cNvSpPr>
          <p:nvPr>
            <p:ph type="sldNum" sz="quarter" idx="5"/>
          </p:nvPr>
        </p:nvSpPr>
        <p:spPr>
          <a:noFill/>
        </p:spPr>
        <p:txBody>
          <a:bodyPr/>
          <a:lstStyle/>
          <a:p>
            <a:fld id="{44E42849-19FA-4C72-98E7-CC9BED19DCE3}" type="slidenum">
              <a:rPr lang="en-US" smtClean="0"/>
              <a:pPr/>
              <a:t>42</a:t>
            </a:fld>
            <a:endParaRPr lang="en-US"/>
          </a:p>
        </p:txBody>
      </p:sp>
      <p:sp>
        <p:nvSpPr>
          <p:cNvPr id="152578" name="Rectangle 2"/>
          <p:cNvSpPr>
            <a:spLocks noGrp="1" noRot="1" noChangeAspect="1" noChangeArrowheads="1" noTextEdit="1"/>
          </p:cNvSpPr>
          <p:nvPr>
            <p:ph type="sldImg"/>
          </p:nvPr>
        </p:nvSpPr>
        <p:spPr>
          <a:ln/>
        </p:spPr>
      </p:sp>
      <p:sp>
        <p:nvSpPr>
          <p:cNvPr id="152579"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7338208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a:spLocks noGrp="1" noChangeArrowheads="1"/>
          </p:cNvSpPr>
          <p:nvPr>
            <p:ph type="sldNum" sz="quarter" idx="5"/>
          </p:nvPr>
        </p:nvSpPr>
        <p:spPr>
          <a:noFill/>
        </p:spPr>
        <p:txBody>
          <a:bodyPr/>
          <a:lstStyle/>
          <a:p>
            <a:fld id="{8228697F-5FF4-463D-A186-A278F4F1FC6D}" type="slidenum">
              <a:rPr lang="en-US" smtClean="0"/>
              <a:pPr/>
              <a:t>43</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6125395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5" name="Rectangle 7"/>
          <p:cNvSpPr>
            <a:spLocks noGrp="1" noChangeArrowheads="1"/>
          </p:cNvSpPr>
          <p:nvPr>
            <p:ph type="sldNum" sz="quarter" idx="5"/>
          </p:nvPr>
        </p:nvSpPr>
        <p:spPr>
          <a:noFill/>
        </p:spPr>
        <p:txBody>
          <a:bodyPr/>
          <a:lstStyle/>
          <a:p>
            <a:fld id="{8228697F-5FF4-463D-A186-A278F4F1FC6D}" type="slidenum">
              <a:rPr lang="en-US" smtClean="0"/>
              <a:pPr/>
              <a:t>45</a:t>
            </a:fld>
            <a:endParaRPr lang="en-US"/>
          </a:p>
        </p:txBody>
      </p:sp>
      <p:sp>
        <p:nvSpPr>
          <p:cNvPr id="154626" name="Rectangle 2"/>
          <p:cNvSpPr>
            <a:spLocks noGrp="1" noRot="1" noChangeAspect="1" noChangeArrowheads="1" noTextEdit="1"/>
          </p:cNvSpPr>
          <p:nvPr>
            <p:ph type="sldImg"/>
          </p:nvPr>
        </p:nvSpPr>
        <p:spPr>
          <a:ln/>
        </p:spPr>
      </p:sp>
      <p:sp>
        <p:nvSpPr>
          <p:cNvPr id="154627"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3612539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Rectangle 7"/>
          <p:cNvSpPr>
            <a:spLocks noGrp="1" noChangeArrowheads="1"/>
          </p:cNvSpPr>
          <p:nvPr>
            <p:ph type="sldNum" sz="quarter" idx="5"/>
          </p:nvPr>
        </p:nvSpPr>
        <p:spPr>
          <a:noFill/>
        </p:spPr>
        <p:txBody>
          <a:bodyPr/>
          <a:lstStyle/>
          <a:p>
            <a:fld id="{F917FCD4-1D97-46A6-BDCE-364CD41B3F6D}" type="slidenum">
              <a:rPr lang="en-US" smtClean="0"/>
              <a:pPr/>
              <a:t>5</a:t>
            </a:fld>
            <a:endParaRPr lang="en-US"/>
          </a:p>
        </p:txBody>
      </p:sp>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797027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pPr>
              <a:defRPr/>
            </a:pPr>
            <a:fld id="{63A87202-6244-473F-9470-B52D52BE33B3}" type="slidenum">
              <a:rPr lang="en-US" smtClean="0"/>
              <a:pPr>
                <a:defRPr/>
              </a:pPr>
              <a:t>6</a:t>
            </a:fld>
            <a:endParaRPr lang="en-US"/>
          </a:p>
        </p:txBody>
      </p:sp>
    </p:spTree>
    <p:extLst>
      <p:ext uri="{BB962C8B-B14F-4D97-AF65-F5344CB8AC3E}">
        <p14:creationId xmlns:p14="http://schemas.microsoft.com/office/powerpoint/2010/main" val="2168543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Rectangle 7"/>
          <p:cNvSpPr>
            <a:spLocks noGrp="1" noChangeArrowheads="1"/>
          </p:cNvSpPr>
          <p:nvPr>
            <p:ph type="sldNum" sz="quarter" idx="5"/>
          </p:nvPr>
        </p:nvSpPr>
        <p:spPr>
          <a:noFill/>
        </p:spPr>
        <p:txBody>
          <a:bodyPr/>
          <a:lstStyle/>
          <a:p>
            <a:fld id="{DC91753D-5632-46B7-8305-C4984936542A}" type="slidenum">
              <a:rPr lang="en-US" smtClean="0"/>
              <a:pPr/>
              <a:t>7</a:t>
            </a:fld>
            <a:endParaRPr lang="en-US"/>
          </a:p>
        </p:txBody>
      </p:sp>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p:spPr>
        <p:txBody>
          <a:bodyPr/>
          <a:lstStyle/>
          <a:p>
            <a:pPr eaLnBrk="1" hangingPunct="1"/>
            <a:endParaRPr lang="en-US" dirty="0"/>
          </a:p>
        </p:txBody>
      </p:sp>
    </p:spTree>
    <p:extLst>
      <p:ext uri="{BB962C8B-B14F-4D97-AF65-F5344CB8AC3E}">
        <p14:creationId xmlns:p14="http://schemas.microsoft.com/office/powerpoint/2010/main" val="604335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7" name="Rectangle 7"/>
          <p:cNvSpPr>
            <a:spLocks noGrp="1" noChangeArrowheads="1"/>
          </p:cNvSpPr>
          <p:nvPr>
            <p:ph type="sldNum" sz="quarter" idx="5"/>
          </p:nvPr>
        </p:nvSpPr>
        <p:spPr>
          <a:noFill/>
        </p:spPr>
        <p:txBody>
          <a:bodyPr/>
          <a:lstStyle/>
          <a:p>
            <a:fld id="{A19D614F-297E-4A7E-B3D3-72C66D59B57C}" type="slidenum">
              <a:rPr lang="en-US" smtClean="0"/>
              <a:pPr/>
              <a:t>8</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16601737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5" name="Rectangle 7"/>
          <p:cNvSpPr>
            <a:spLocks noGrp="1" noChangeArrowheads="1"/>
          </p:cNvSpPr>
          <p:nvPr>
            <p:ph type="sldNum" sz="quarter" idx="5"/>
          </p:nvPr>
        </p:nvSpPr>
        <p:spPr>
          <a:noFill/>
        </p:spPr>
        <p:txBody>
          <a:bodyPr/>
          <a:lstStyle/>
          <a:p>
            <a:fld id="{E5C2B7DE-5F6F-475E-9EE4-FBB1260687F3}" type="slidenum">
              <a:rPr lang="en-US" smtClean="0"/>
              <a:pPr/>
              <a:t>9</a:t>
            </a:fld>
            <a:endParaRPr lang="en-US"/>
          </a:p>
        </p:txBody>
      </p:sp>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p:spPr>
        <p:txBody>
          <a:bodyPr/>
          <a:lstStyle/>
          <a:p>
            <a:pPr eaLnBrk="1" hangingPunct="1">
              <a:lnSpc>
                <a:spcPct val="90000"/>
              </a:lnSpc>
            </a:pPr>
            <a:endParaRPr lang="en-US" dirty="0"/>
          </a:p>
        </p:txBody>
      </p:sp>
    </p:spTree>
    <p:extLst>
      <p:ext uri="{BB962C8B-B14F-4D97-AF65-F5344CB8AC3E}">
        <p14:creationId xmlns:p14="http://schemas.microsoft.com/office/powerpoint/2010/main" val="12458955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Rectangle 7"/>
          <p:cNvSpPr>
            <a:spLocks noGrp="1" noChangeArrowheads="1"/>
          </p:cNvSpPr>
          <p:nvPr>
            <p:ph type="sldNum" sz="quarter" idx="5"/>
          </p:nvPr>
        </p:nvSpPr>
        <p:spPr>
          <a:noFill/>
        </p:spPr>
        <p:txBody>
          <a:bodyPr/>
          <a:lstStyle/>
          <a:p>
            <a:fld id="{213462E7-CCDA-453A-A828-EBC54A3B4034}" type="slidenum">
              <a:rPr lang="en-US" smtClean="0"/>
              <a:pPr/>
              <a:t>10</a:t>
            </a:fld>
            <a:endParaRPr lang="en-US"/>
          </a:p>
        </p:txBody>
      </p:sp>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741907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34163" y="703263"/>
            <a:ext cx="1985962" cy="5697537"/>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76275" y="703263"/>
            <a:ext cx="5805488" cy="569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p:spPr>
        <p:txBody>
          <a:bodyPr/>
          <a:lstStyle/>
          <a:p>
            <a:r>
              <a:rPr lang="en-US"/>
              <a:t>Click to edit Master title style</a:t>
            </a:r>
            <a:endParaRPr lang="nb-NO"/>
          </a:p>
        </p:txBody>
      </p:sp>
      <p:sp>
        <p:nvSpPr>
          <p:cNvPr id="3" name="Table Placeholder 2"/>
          <p:cNvSpPr>
            <a:spLocks noGrp="1"/>
          </p:cNvSpPr>
          <p:nvPr>
            <p:ph type="tbl" idx="1"/>
          </p:nvPr>
        </p:nvSpPr>
        <p:spPr>
          <a:xfrm>
            <a:off x="382588" y="1143000"/>
            <a:ext cx="8455025" cy="5257800"/>
          </a:xfrm>
        </p:spPr>
        <p:txBody>
          <a:bodyPr/>
          <a:lstStyle/>
          <a:p>
            <a:pPr lvl="0"/>
            <a:endParaRPr lang="nb-NO" noProof="0"/>
          </a:p>
        </p:txBody>
      </p:sp>
      <p:sp>
        <p:nvSpPr>
          <p:cNvPr id="4" name="Rectangle 5"/>
          <p:cNvSpPr>
            <a:spLocks noGrp="1" noChangeArrowheads="1"/>
          </p:cNvSpPr>
          <p:nvPr>
            <p:ph type="ftr" sz="quarter" idx="10"/>
          </p:nvPr>
        </p:nvSpPr>
        <p:spPr>
          <a:xfrm>
            <a:off x="0" y="6477000"/>
            <a:ext cx="8229600" cy="381000"/>
          </a:xfrm>
          <a:prstGeom prst="rect">
            <a:avLst/>
          </a:prstGeom>
          <a:ln/>
        </p:spPr>
        <p:txBody>
          <a:bodyPr/>
          <a:lstStyle>
            <a:lvl1pPr>
              <a:defRPr/>
            </a:lvl1pPr>
          </a:lstStyle>
          <a:p>
            <a:pPr>
              <a:defRPr/>
            </a:pPr>
            <a:r>
              <a:rPr lang="en-US" altLang="zh-CN"/>
              <a:t>International Economics</a:t>
            </a:r>
            <a:endParaRPr lang="en-US"/>
          </a:p>
        </p:txBody>
      </p:sp>
    </p:spTree>
    <p:extLst>
      <p:ext uri="{BB962C8B-B14F-4D97-AF65-F5344CB8AC3E}">
        <p14:creationId xmlns:p14="http://schemas.microsoft.com/office/powerpoint/2010/main" val="28281726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spcBef>
                <a:spcPct val="10000"/>
              </a:spcBef>
              <a:spcAft>
                <a:spcPct val="10000"/>
              </a:spcAft>
              <a:defRPr/>
            </a:lvl1pPr>
          </a:lstStyle>
          <a:p>
            <a:pPr>
              <a:defRPr/>
            </a:pPr>
            <a:fld id="{3F75931C-23FB-40B9-A6B5-74233838E504}" type="datetime1">
              <a:rPr lang="en-US"/>
              <a:pPr>
                <a:defRPr/>
              </a:pPr>
              <a:t>9/23/2023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spcBef>
                <a:spcPct val="10000"/>
              </a:spcBef>
              <a:spcAft>
                <a:spcPct val="10000"/>
              </a:spcAft>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spcBef>
                <a:spcPct val="10000"/>
              </a:spcBef>
              <a:spcAft>
                <a:spcPct val="10000"/>
              </a:spcAft>
              <a:defRPr/>
            </a:lvl1pPr>
          </a:lstStyle>
          <a:p>
            <a:pPr>
              <a:defRPr/>
            </a:pPr>
            <a:fld id="{16ED489A-8496-49D5-8BBE-CBD5BA0495E0}" type="slidenum">
              <a:rPr lang="en-US"/>
              <a:pPr>
                <a:defRPr/>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spcBef>
                <a:spcPct val="10000"/>
              </a:spcBef>
              <a:spcAft>
                <a:spcPct val="10000"/>
              </a:spcAft>
              <a:defRPr/>
            </a:lvl1pPr>
          </a:lstStyle>
          <a:p>
            <a:pPr>
              <a:defRPr/>
            </a:pPr>
            <a:fld id="{CE96FD93-6086-466D-AE53-2A2DA8274A54}" type="datetime1">
              <a:rPr lang="en-US"/>
              <a:pPr>
                <a:defRPr/>
              </a:pPr>
              <a:t>9/23/2023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spcBef>
                <a:spcPct val="10000"/>
              </a:spcBef>
              <a:spcAft>
                <a:spcPct val="10000"/>
              </a:spcAft>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spcBef>
                <a:spcPct val="10000"/>
              </a:spcBef>
              <a:spcAft>
                <a:spcPct val="10000"/>
              </a:spcAft>
              <a:defRPr/>
            </a:lvl1pPr>
          </a:lstStyle>
          <a:p>
            <a:pPr>
              <a:defRPr/>
            </a:pPr>
            <a:fld id="{2318FF76-1A90-4837-800A-BD45F090DD9E}" type="slidenum">
              <a:rPr lang="en-US"/>
              <a:pPr>
                <a:defRPr/>
              </a:pPr>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spcBef>
                <a:spcPct val="10000"/>
              </a:spcBef>
              <a:spcAft>
                <a:spcPct val="10000"/>
              </a:spcAft>
              <a:defRPr/>
            </a:lvl1pPr>
          </a:lstStyle>
          <a:p>
            <a:pPr>
              <a:defRPr/>
            </a:pPr>
            <a:fld id="{6B6E039C-3BFD-46D7-8104-31EC74FA925E}" type="datetime1">
              <a:rPr lang="en-US"/>
              <a:pPr>
                <a:defRPr/>
              </a:pPr>
              <a:t>9/23/2023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spcBef>
                <a:spcPct val="10000"/>
              </a:spcBef>
              <a:spcAft>
                <a:spcPct val="10000"/>
              </a:spcAft>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spcBef>
                <a:spcPct val="10000"/>
              </a:spcBef>
              <a:spcAft>
                <a:spcPct val="10000"/>
              </a:spcAft>
              <a:defRPr/>
            </a:lvl1pPr>
          </a:lstStyle>
          <a:p>
            <a:pPr>
              <a:defRPr/>
            </a:pPr>
            <a:fld id="{8E26D7C9-537C-4F62-B0F6-19E9EFAFDD2E}" type="slidenum">
              <a:rPr lang="en-US"/>
              <a:pPr>
                <a:defRPr/>
              </a:pPr>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spcBef>
                <a:spcPct val="10000"/>
              </a:spcBef>
              <a:spcAft>
                <a:spcPct val="10000"/>
              </a:spcAft>
              <a:defRPr/>
            </a:lvl1pPr>
          </a:lstStyle>
          <a:p>
            <a:pPr>
              <a:defRPr/>
            </a:pPr>
            <a:fld id="{3F3F4461-A100-4537-974E-BE5118CF34F6}" type="datetime1">
              <a:rPr lang="en-US"/>
              <a:pPr>
                <a:defRPr/>
              </a:pPr>
              <a:t>9/23/2023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spcBef>
                <a:spcPct val="10000"/>
              </a:spcBef>
              <a:spcAft>
                <a:spcPct val="10000"/>
              </a:spcAft>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spcBef>
                <a:spcPct val="10000"/>
              </a:spcBef>
              <a:spcAft>
                <a:spcPct val="10000"/>
              </a:spcAft>
              <a:defRPr/>
            </a:lvl1pPr>
          </a:lstStyle>
          <a:p>
            <a:pPr>
              <a:defRPr/>
            </a:pPr>
            <a:fld id="{4D607CB8-F5B5-4353-86A8-79B71D78322D}" type="slidenum">
              <a:rPr lang="en-US"/>
              <a:pPr>
                <a:defRPr/>
              </a:pPr>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a:spcBef>
                <a:spcPct val="10000"/>
              </a:spcBef>
              <a:spcAft>
                <a:spcPct val="10000"/>
              </a:spcAft>
              <a:defRPr/>
            </a:lvl1pPr>
          </a:lstStyle>
          <a:p>
            <a:pPr>
              <a:defRPr/>
            </a:pPr>
            <a:fld id="{4EC5497F-4E67-4D76-8829-CE2B84A13C1E}" type="datetime1">
              <a:rPr lang="en-US"/>
              <a:pPr>
                <a:defRPr/>
              </a:pPr>
              <a:t>9/23/2023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spcBef>
                <a:spcPct val="10000"/>
              </a:spcBef>
              <a:spcAft>
                <a:spcPct val="10000"/>
              </a:spcAft>
              <a:defRPr/>
            </a:lvl1pPr>
          </a:lstStyle>
          <a:p>
            <a:pPr>
              <a:defRPr/>
            </a:pPr>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lvl1pPr>
              <a:spcBef>
                <a:spcPct val="10000"/>
              </a:spcBef>
              <a:spcAft>
                <a:spcPct val="10000"/>
              </a:spcAft>
              <a:defRPr/>
            </a:lvl1pPr>
          </a:lstStyle>
          <a:p>
            <a:pPr>
              <a:defRPr/>
            </a:pPr>
            <a:fld id="{C4B6ECC2-5A99-4415-8F6F-4DAA00087F45}" type="slidenum">
              <a:rPr lang="en-US"/>
              <a:pPr>
                <a:defRPr/>
              </a:pPr>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lvl1pPr>
              <a:spcBef>
                <a:spcPct val="10000"/>
              </a:spcBef>
              <a:spcAft>
                <a:spcPct val="10000"/>
              </a:spcAft>
              <a:defRPr/>
            </a:lvl1pPr>
          </a:lstStyle>
          <a:p>
            <a:pPr>
              <a:defRPr/>
            </a:pPr>
            <a:fld id="{E7814AA7-B255-4B88-A013-CDE73868BD88}" type="datetime1">
              <a:rPr lang="en-US"/>
              <a:pPr>
                <a:defRPr/>
              </a:pPr>
              <a:t>9/23/2023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spcBef>
                <a:spcPct val="10000"/>
              </a:spcBef>
              <a:spcAft>
                <a:spcPct val="10000"/>
              </a:spcAft>
              <a:defRPr/>
            </a:lvl1pPr>
          </a:lstStyle>
          <a:p>
            <a:pPr>
              <a:defRPr/>
            </a:pPr>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lvl1pPr>
              <a:spcBef>
                <a:spcPct val="10000"/>
              </a:spcBef>
              <a:spcAft>
                <a:spcPct val="10000"/>
              </a:spcAft>
              <a:defRPr/>
            </a:lvl1pPr>
          </a:lstStyle>
          <a:p>
            <a:pPr>
              <a:defRPr/>
            </a:pPr>
            <a:fld id="{7E12BF07-1043-44EC-BDCB-7E02CF37E8B5}" type="slidenum">
              <a:rPr lang="en-US"/>
              <a:pPr>
                <a:defRPr/>
              </a:pPr>
              <a:t>‹#›</a:t>
            </a:fld>
            <a:endParaRPr 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a:spcBef>
                <a:spcPct val="10000"/>
              </a:spcBef>
              <a:spcAft>
                <a:spcPct val="10000"/>
              </a:spcAft>
              <a:defRPr/>
            </a:lvl1pPr>
          </a:lstStyle>
          <a:p>
            <a:pPr>
              <a:defRPr/>
            </a:pPr>
            <a:fld id="{F8CA41BD-8CBE-49CD-8927-C63A4B9EC9AC}" type="datetime1">
              <a:rPr lang="en-US"/>
              <a:pPr>
                <a:defRPr/>
              </a:pPr>
              <a:t>9/23/2023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spcBef>
                <a:spcPct val="10000"/>
              </a:spcBef>
              <a:spcAft>
                <a:spcPct val="10000"/>
              </a:spcAft>
              <a:defRPr/>
            </a:lvl1pPr>
          </a:lstStyle>
          <a:p>
            <a:pPr>
              <a:defRPr/>
            </a:pPr>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lvl1pPr>
              <a:spcBef>
                <a:spcPct val="10000"/>
              </a:spcBef>
              <a:spcAft>
                <a:spcPct val="10000"/>
              </a:spcAft>
              <a:defRPr/>
            </a:lvl1pPr>
          </a:lstStyle>
          <a:p>
            <a:pPr>
              <a:defRPr/>
            </a:pPr>
            <a:fld id="{C7278CE8-53DC-4DEB-8BEA-E8BD4C32401B}" type="slidenum">
              <a:rPr lang="en-US"/>
              <a:pPr>
                <a:defRPr/>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spcBef>
                <a:spcPct val="10000"/>
              </a:spcBef>
              <a:spcAft>
                <a:spcPct val="10000"/>
              </a:spcAft>
              <a:defRPr/>
            </a:lvl1pPr>
          </a:lstStyle>
          <a:p>
            <a:pPr>
              <a:defRPr/>
            </a:pPr>
            <a:fld id="{26F2125B-3AAB-4CDE-B518-E4F0B7A4B4BD}" type="datetime1">
              <a:rPr lang="en-US"/>
              <a:pPr>
                <a:defRPr/>
              </a:pPr>
              <a:t>9/23/2023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spcBef>
                <a:spcPct val="10000"/>
              </a:spcBef>
              <a:spcAft>
                <a:spcPct val="10000"/>
              </a:spcAft>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spcBef>
                <a:spcPct val="10000"/>
              </a:spcBef>
              <a:spcAft>
                <a:spcPct val="10000"/>
              </a:spcAft>
              <a:defRPr/>
            </a:lvl1pPr>
          </a:lstStyle>
          <a:p>
            <a:pPr>
              <a:defRPr/>
            </a:pPr>
            <a:fld id="{EB2D5B9E-FE7E-427D-95E5-DB86389E55E9}" type="slidenum">
              <a:rPr lang="en-US"/>
              <a:pPr>
                <a:defRPr/>
              </a:pPr>
              <a:t>‹#›</a:t>
            </a:fld>
            <a:endParaRPr 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a:spcBef>
                <a:spcPct val="10000"/>
              </a:spcBef>
              <a:spcAft>
                <a:spcPct val="10000"/>
              </a:spcAft>
              <a:defRPr/>
            </a:lvl1pPr>
          </a:lstStyle>
          <a:p>
            <a:pPr>
              <a:defRPr/>
            </a:pPr>
            <a:fld id="{0D8F2E9C-07CA-4E19-B5B5-98DA68C3EE7B}" type="datetime1">
              <a:rPr lang="en-US"/>
              <a:pPr>
                <a:defRPr/>
              </a:pPr>
              <a:t>9/23/2023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spcBef>
                <a:spcPct val="10000"/>
              </a:spcBef>
              <a:spcAft>
                <a:spcPct val="10000"/>
              </a:spcAft>
              <a:defRPr/>
            </a:lvl1pPr>
          </a:lstStyle>
          <a:p>
            <a:pPr>
              <a:defRPr/>
            </a:pPr>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lvl1pPr>
              <a:spcBef>
                <a:spcPct val="10000"/>
              </a:spcBef>
              <a:spcAft>
                <a:spcPct val="10000"/>
              </a:spcAft>
              <a:defRPr/>
            </a:lvl1pPr>
          </a:lstStyle>
          <a:p>
            <a:pPr>
              <a:defRPr/>
            </a:pPr>
            <a:fld id="{F8FEAB26-6E8F-45FE-9FBA-43771E9AF485}" type="slidenum">
              <a:rPr lang="en-US"/>
              <a:pPr>
                <a:defRPr/>
              </a:pPr>
              <a:t>‹#›</a:t>
            </a:fld>
            <a:endParaRPr 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spcBef>
                <a:spcPct val="10000"/>
              </a:spcBef>
              <a:spcAft>
                <a:spcPct val="10000"/>
              </a:spcAft>
              <a:defRPr/>
            </a:lvl1pPr>
          </a:lstStyle>
          <a:p>
            <a:pPr>
              <a:defRPr/>
            </a:pPr>
            <a:fld id="{E0880EC7-FFF3-4047-AE5F-F21066920273}" type="datetime1">
              <a:rPr lang="en-US"/>
              <a:pPr>
                <a:defRPr/>
              </a:pPr>
              <a:t>9/23/2023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spcBef>
                <a:spcPct val="10000"/>
              </a:spcBef>
              <a:spcAft>
                <a:spcPct val="10000"/>
              </a:spcAft>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spcBef>
                <a:spcPct val="10000"/>
              </a:spcBef>
              <a:spcAft>
                <a:spcPct val="10000"/>
              </a:spcAft>
              <a:defRPr/>
            </a:lvl1pPr>
          </a:lstStyle>
          <a:p>
            <a:pPr>
              <a:defRPr/>
            </a:pPr>
            <a:fld id="{DD89CA0D-0E88-4DCB-8A8B-58D6AE1BD56B}" type="slidenum">
              <a:rPr lang="en-US"/>
              <a:pPr>
                <a:defRPr/>
              </a:pPr>
              <a:t>‹#›</a:t>
            </a:fld>
            <a:endParaRPr 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a:spcBef>
                <a:spcPct val="10000"/>
              </a:spcBef>
              <a:spcAft>
                <a:spcPct val="10000"/>
              </a:spcAft>
              <a:defRPr/>
            </a:lvl1pPr>
          </a:lstStyle>
          <a:p>
            <a:pPr>
              <a:defRPr/>
            </a:pPr>
            <a:fld id="{DE5AD675-620D-464E-98AC-950EDA29647E}" type="datetime1">
              <a:rPr lang="en-US"/>
              <a:pPr>
                <a:defRPr/>
              </a:pPr>
              <a:t>9/23/2023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spcBef>
                <a:spcPct val="10000"/>
              </a:spcBef>
              <a:spcAft>
                <a:spcPct val="10000"/>
              </a:spcAft>
              <a:defRPr/>
            </a:lvl1pPr>
          </a:lstStyle>
          <a:p>
            <a:pPr>
              <a:defRPr/>
            </a:pPr>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lvl1pPr>
              <a:spcBef>
                <a:spcPct val="10000"/>
              </a:spcBef>
              <a:spcAft>
                <a:spcPct val="10000"/>
              </a:spcAft>
              <a:defRPr/>
            </a:lvl1pPr>
          </a:lstStyle>
          <a:p>
            <a:pPr>
              <a:defRPr/>
            </a:pPr>
            <a:fld id="{4FFCFF84-FE32-4E3F-B86B-2D7C4F70FE81}" type="slidenum">
              <a:rPr lang="en-US"/>
              <a:pPr>
                <a:defRPr/>
              </a:pPr>
              <a:t>‹#›</a:t>
            </a:fld>
            <a:endParaRPr 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8200"/>
          </a:xfrm>
          <a:prstGeom prst="rect">
            <a:avLst/>
          </a:prstGeom>
        </p:spPr>
        <p:txBody>
          <a:bodyPr/>
          <a:lstStyle/>
          <a:p>
            <a:r>
              <a:rPr lang="en-US"/>
              <a:t>Click to edit Master title style</a:t>
            </a:r>
            <a:endParaRPr lang="nb-NO"/>
          </a:p>
        </p:txBody>
      </p:sp>
      <p:sp>
        <p:nvSpPr>
          <p:cNvPr id="3" name="Table Placeholder 2"/>
          <p:cNvSpPr>
            <a:spLocks noGrp="1"/>
          </p:cNvSpPr>
          <p:nvPr>
            <p:ph type="tbl" idx="1"/>
          </p:nvPr>
        </p:nvSpPr>
        <p:spPr>
          <a:xfrm>
            <a:off x="382588" y="1143000"/>
            <a:ext cx="8455025" cy="5257800"/>
          </a:xfrm>
          <a:prstGeom prst="rect">
            <a:avLst/>
          </a:prstGeom>
        </p:spPr>
        <p:txBody>
          <a:bodyPr/>
          <a:lstStyle/>
          <a:p>
            <a:pPr lvl="0"/>
            <a:endParaRPr lang="nb-NO" noProof="0"/>
          </a:p>
        </p:txBody>
      </p:sp>
      <p:sp>
        <p:nvSpPr>
          <p:cNvPr id="4" name="Rectangle 5"/>
          <p:cNvSpPr>
            <a:spLocks noGrp="1" noChangeArrowheads="1"/>
          </p:cNvSpPr>
          <p:nvPr>
            <p:ph type="ftr" sz="quarter" idx="10"/>
          </p:nvPr>
        </p:nvSpPr>
        <p:spPr>
          <a:xfrm>
            <a:off x="0" y="6477000"/>
            <a:ext cx="8229600" cy="381000"/>
          </a:xfrm>
          <a:prstGeom prst="rect">
            <a:avLst/>
          </a:prstGeom>
          <a:ln/>
        </p:spPr>
        <p:txBody>
          <a:bodyPr/>
          <a:lstStyle>
            <a:lvl1pPr>
              <a:defRPr/>
            </a:lvl1pPr>
          </a:lstStyle>
          <a:p>
            <a:pPr>
              <a:defRPr/>
            </a:pPr>
            <a:r>
              <a:rPr lang="en-US" altLang="zh-CN"/>
              <a:t>International Economics</a:t>
            </a:r>
            <a:endParaRPr lang="en-US"/>
          </a:p>
        </p:txBody>
      </p:sp>
    </p:spTree>
    <p:extLst>
      <p:ext uri="{BB962C8B-B14F-4D97-AF65-F5344CB8AC3E}">
        <p14:creationId xmlns:p14="http://schemas.microsoft.com/office/powerpoint/2010/main" val="282817264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2475" y="1641475"/>
            <a:ext cx="3857625" cy="4759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2500" y="1641475"/>
            <a:ext cx="3857625" cy="4759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Vertical Title and Text">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lvl1pPr>
              <a:defRPr/>
            </a:lvl1pPr>
          </a:lstStyle>
          <a:p>
            <a:pPr>
              <a:defRPr/>
            </a:pPr>
            <a:fld id="{C3996F6B-07D8-4A93-9154-B3EE25E55D43}" type="datetime1">
              <a:rPr lang="en-US"/>
              <a:pPr>
                <a:defRPr/>
              </a:pPr>
              <a:t>9/23/2023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D945D76B-C7A1-4ABA-832E-01DC17D5850D}" type="slidenum">
              <a:rPr lang="en-US"/>
              <a:pPr>
                <a:defRPr/>
              </a:pPr>
              <a:t>‹#›</a:t>
            </a:fld>
            <a:endParaRPr 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25E9001E-D1DB-4494-943B-D3EB4354DD01}" type="datetime1">
              <a:rPr lang="en-US"/>
              <a:pPr>
                <a:defRPr/>
              </a:pPr>
              <a:t>9/23/2023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C26642B9-F1CC-4F9B-9EFC-A18477865BC7}" type="slidenum">
              <a:rPr lang="en-US"/>
              <a:pPr>
                <a:defRPr/>
              </a:pPr>
              <a:t>‹#›</a:t>
            </a:fld>
            <a:endParaRPr 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pPr>
              <a:defRPr/>
            </a:pPr>
            <a:fld id="{74696293-56B9-4705-948A-CA2DD6969254}" type="datetime1">
              <a:rPr lang="en-US"/>
              <a:pPr>
                <a:defRPr/>
              </a:pPr>
              <a:t>9/23/2023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A958563A-A278-4386-9C6A-8392C1EA7C73}" type="slidenum">
              <a:rPr lang="en-US"/>
              <a:pPr>
                <a:defRPr/>
              </a:pPr>
              <a:t>‹#›</a:t>
            </a:fld>
            <a:endParaRPr 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a:lstStyle>
            <a:lvl1pPr>
              <a:defRPr/>
            </a:lvl1pPr>
          </a:lstStyle>
          <a:p>
            <a:pPr>
              <a:defRPr/>
            </a:pPr>
            <a:fld id="{4ECCDB43-EC3D-49D5-BA30-AB38FE12104D}" type="datetime1">
              <a:rPr lang="en-US"/>
              <a:pPr>
                <a:defRPr/>
              </a:pPr>
              <a:t>9/23/2023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7FDA02B2-8620-48CB-9556-86E6A5BB33C6}" type="slidenum">
              <a:rPr lang="en-US"/>
              <a:pPr>
                <a:defRPr/>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752475" y="1641475"/>
            <a:ext cx="3857625" cy="4759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62500" y="1641475"/>
            <a:ext cx="3857625" cy="47593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pPr>
              <a:defRPr/>
            </a:pPr>
            <a:fld id="{6482366E-43BC-4E45-9573-81EFBB03749E}" type="datetime1">
              <a:rPr lang="en-US"/>
              <a:pPr>
                <a:defRPr/>
              </a:pPr>
              <a:t>9/23/2023</a:t>
            </a:fld>
            <a:endParaRPr lang="en-US"/>
          </a:p>
        </p:txBody>
      </p:sp>
      <p:sp>
        <p:nvSpPr>
          <p:cNvPr id="8" name="Footer Placeholder 4"/>
          <p:cNvSpPr>
            <a:spLocks noGrp="1"/>
          </p:cNvSpPr>
          <p:nvPr>
            <p:ph type="ftr" sz="quarter" idx="11"/>
          </p:nvPr>
        </p:nvSpPr>
        <p:spPr/>
        <p:txBody>
          <a:bodyPr/>
          <a:lstStyle>
            <a:lvl1pPr>
              <a:defRPr/>
            </a:lvl1pPr>
          </a:lstStyle>
          <a:p>
            <a:pPr>
              <a:defRPr/>
            </a:pPr>
            <a:endParaRPr lang="en-US"/>
          </a:p>
        </p:txBody>
      </p:sp>
      <p:sp>
        <p:nvSpPr>
          <p:cNvPr id="9" name="Slide Number Placeholder 5"/>
          <p:cNvSpPr>
            <a:spLocks noGrp="1"/>
          </p:cNvSpPr>
          <p:nvPr>
            <p:ph type="sldNum" sz="quarter" idx="12"/>
          </p:nvPr>
        </p:nvSpPr>
        <p:spPr/>
        <p:txBody>
          <a:bodyPr/>
          <a:lstStyle>
            <a:lvl1pPr>
              <a:defRPr/>
            </a:lvl1pPr>
          </a:lstStyle>
          <a:p>
            <a:pPr>
              <a:defRPr/>
            </a:pPr>
            <a:fld id="{497BAAF3-E60B-4B6A-BAEF-AB4FAF9E7135}" type="slidenum">
              <a:rPr lang="en-US"/>
              <a:pPr>
                <a:defRPr/>
              </a:pPr>
              <a:t>‹#›</a:t>
            </a:fld>
            <a:endParaRPr 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p:cNvSpPr>
            <a:spLocks noGrp="1"/>
          </p:cNvSpPr>
          <p:nvPr>
            <p:ph type="dt" sz="half" idx="10"/>
          </p:nvPr>
        </p:nvSpPr>
        <p:spPr/>
        <p:txBody>
          <a:bodyPr/>
          <a:lstStyle>
            <a:lvl1pPr>
              <a:defRPr/>
            </a:lvl1pPr>
          </a:lstStyle>
          <a:p>
            <a:pPr>
              <a:defRPr/>
            </a:pPr>
            <a:fld id="{83862D6C-25BA-456B-84DD-F2AB75E617D8}" type="datetime1">
              <a:rPr lang="en-US"/>
              <a:pPr>
                <a:defRPr/>
              </a:pPr>
              <a:t>9/23/2023</a:t>
            </a:fld>
            <a:endParaRPr lang="en-US"/>
          </a:p>
        </p:txBody>
      </p:sp>
      <p:sp>
        <p:nvSpPr>
          <p:cNvPr id="4" name="Footer Placeholder 4"/>
          <p:cNvSpPr>
            <a:spLocks noGrp="1"/>
          </p:cNvSpPr>
          <p:nvPr>
            <p:ph type="ftr" sz="quarter" idx="11"/>
          </p:nvPr>
        </p:nvSpPr>
        <p:spPr/>
        <p:txBody>
          <a:bodyPr/>
          <a:lstStyle>
            <a:lvl1pPr>
              <a:defRPr/>
            </a:lvl1pPr>
          </a:lstStyle>
          <a:p>
            <a:pPr>
              <a:defRPr/>
            </a:pPr>
            <a:endParaRPr lang="en-US"/>
          </a:p>
        </p:txBody>
      </p:sp>
      <p:sp>
        <p:nvSpPr>
          <p:cNvPr id="5" name="Slide Number Placeholder 5"/>
          <p:cNvSpPr>
            <a:spLocks noGrp="1"/>
          </p:cNvSpPr>
          <p:nvPr>
            <p:ph type="sldNum" sz="quarter" idx="12"/>
          </p:nvPr>
        </p:nvSpPr>
        <p:spPr/>
        <p:txBody>
          <a:bodyPr/>
          <a:lstStyle>
            <a:lvl1pPr>
              <a:defRPr/>
            </a:lvl1pPr>
          </a:lstStyle>
          <a:p>
            <a:pPr>
              <a:defRPr/>
            </a:pPr>
            <a:fld id="{107673F7-30EF-4516-9635-160DB91F600D}" type="slidenum">
              <a:rPr lang="en-US"/>
              <a:pPr>
                <a:defRPr/>
              </a:pPr>
              <a:t>‹#›</a:t>
            </a:fld>
            <a:endParaRPr 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pPr>
              <a:defRPr/>
            </a:pPr>
            <a:fld id="{3DF23B49-6CC5-4F37-A5FD-7345A22C9227}" type="datetime1">
              <a:rPr lang="en-US"/>
              <a:pPr>
                <a:defRPr/>
              </a:pPr>
              <a:t>9/23/2023</a:t>
            </a:fld>
            <a:endParaRPr lang="en-US"/>
          </a:p>
        </p:txBody>
      </p:sp>
      <p:sp>
        <p:nvSpPr>
          <p:cNvPr id="3" name="Footer Placeholder 4"/>
          <p:cNvSpPr>
            <a:spLocks noGrp="1"/>
          </p:cNvSpPr>
          <p:nvPr>
            <p:ph type="ftr" sz="quarter" idx="11"/>
          </p:nvPr>
        </p:nvSpPr>
        <p:spPr/>
        <p:txBody>
          <a:bodyPr/>
          <a:lstStyle>
            <a:lvl1pPr>
              <a:defRPr/>
            </a:lvl1pPr>
          </a:lstStyle>
          <a:p>
            <a:pPr>
              <a:defRPr/>
            </a:pPr>
            <a:endParaRPr lang="en-US"/>
          </a:p>
        </p:txBody>
      </p:sp>
      <p:sp>
        <p:nvSpPr>
          <p:cNvPr id="4" name="Slide Number Placeholder 5"/>
          <p:cNvSpPr>
            <a:spLocks noGrp="1"/>
          </p:cNvSpPr>
          <p:nvPr>
            <p:ph type="sldNum" sz="quarter" idx="12"/>
          </p:nvPr>
        </p:nvSpPr>
        <p:spPr/>
        <p:txBody>
          <a:bodyPr/>
          <a:lstStyle>
            <a:lvl1pPr>
              <a:defRPr/>
            </a:lvl1pPr>
          </a:lstStyle>
          <a:p>
            <a:pPr>
              <a:defRPr/>
            </a:pPr>
            <a:fld id="{C62EE580-25F5-410C-8049-FA4E25275332}" type="slidenum">
              <a:rPr lang="en-US"/>
              <a:pPr>
                <a:defRPr/>
              </a:pPr>
              <a:t>‹#›</a:t>
            </a:fld>
            <a:endParaRPr 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520D9648-7F86-48E4-973E-0474FD9B6F24}" type="datetime1">
              <a:rPr lang="en-US"/>
              <a:pPr>
                <a:defRPr/>
              </a:pPr>
              <a:t>9/23/2023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943F96E5-96D6-4824-87B4-05F849A5458E}" type="slidenum">
              <a:rPr lang="en-US"/>
              <a:pPr>
                <a:defRPr/>
              </a:pPr>
              <a:t>‹#›</a:t>
            </a:fld>
            <a:endParaRPr 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pPr>
              <a:defRPr/>
            </a:pPr>
            <a:fld id="{B8D7E805-16A5-414A-A789-21377AFE9021}" type="datetime1">
              <a:rPr lang="en-US"/>
              <a:pPr>
                <a:defRPr/>
              </a:pPr>
              <a:t>9/23/2023</a:t>
            </a:fld>
            <a:endParaRPr lang="en-US"/>
          </a:p>
        </p:txBody>
      </p:sp>
      <p:sp>
        <p:nvSpPr>
          <p:cNvPr id="6" name="Footer Placeholder 4"/>
          <p:cNvSpPr>
            <a:spLocks noGrp="1"/>
          </p:cNvSpPr>
          <p:nvPr>
            <p:ph type="ftr" sz="quarter" idx="11"/>
          </p:nvPr>
        </p:nvSpPr>
        <p:spPr/>
        <p:txBody>
          <a:bodyPr/>
          <a:lstStyle>
            <a:lvl1pPr>
              <a:defRPr/>
            </a:lvl1pPr>
          </a:lstStyle>
          <a:p>
            <a:pPr>
              <a:defRPr/>
            </a:pPr>
            <a:endParaRPr lang="en-US"/>
          </a:p>
        </p:txBody>
      </p:sp>
      <p:sp>
        <p:nvSpPr>
          <p:cNvPr id="7" name="Slide Number Placeholder 5"/>
          <p:cNvSpPr>
            <a:spLocks noGrp="1"/>
          </p:cNvSpPr>
          <p:nvPr>
            <p:ph type="sldNum" sz="quarter" idx="12"/>
          </p:nvPr>
        </p:nvSpPr>
        <p:spPr/>
        <p:txBody>
          <a:bodyPr/>
          <a:lstStyle>
            <a:lvl1pPr>
              <a:defRPr/>
            </a:lvl1pPr>
          </a:lstStyle>
          <a:p>
            <a:pPr>
              <a:defRPr/>
            </a:pPr>
            <a:fld id="{E837002A-5FD2-428E-A8F6-770C6DFAFC61}" type="slidenum">
              <a:rPr lang="en-US"/>
              <a:pPr>
                <a:defRPr/>
              </a:pPr>
              <a:t>‹#›</a:t>
            </a:fld>
            <a:endParaRPr 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BCE9E803-124D-4B23-9F05-D7C30A7AF8AB}" type="datetime1">
              <a:rPr lang="en-US"/>
              <a:pPr>
                <a:defRPr/>
              </a:pPr>
              <a:t>9/23/2023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9CD9347A-0F72-4E59-9008-594CDAEE7319}" type="slidenum">
              <a:rPr lang="en-US"/>
              <a:pPr>
                <a:defRPr/>
              </a:pPr>
              <a:t>‹#›</a:t>
            </a:fld>
            <a:endParaRPr 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pPr>
              <a:defRPr/>
            </a:pPr>
            <a:fld id="{D03C995D-5CFC-4C7C-AD0C-6A147251D089}" type="datetime1">
              <a:rPr lang="en-US"/>
              <a:pPr>
                <a:defRPr/>
              </a:pPr>
              <a:t>9/23/2023</a:t>
            </a:fld>
            <a:endParaRPr lang="en-US"/>
          </a:p>
        </p:txBody>
      </p:sp>
      <p:sp>
        <p:nvSpPr>
          <p:cNvPr id="5" name="Footer Placeholder 4"/>
          <p:cNvSpPr>
            <a:spLocks noGrp="1"/>
          </p:cNvSpPr>
          <p:nvPr>
            <p:ph type="ftr" sz="quarter" idx="11"/>
          </p:nvPr>
        </p:nvSpPr>
        <p:spPr/>
        <p:txBody>
          <a:bodyPr/>
          <a:lstStyle>
            <a:lvl1pPr>
              <a:defRPr/>
            </a:lvl1pPr>
          </a:lstStyle>
          <a:p>
            <a:pPr>
              <a:defRPr/>
            </a:pPr>
            <a:endParaRPr lang="en-US"/>
          </a:p>
        </p:txBody>
      </p:sp>
      <p:sp>
        <p:nvSpPr>
          <p:cNvPr id="6" name="Slide Number Placeholder 5"/>
          <p:cNvSpPr>
            <a:spLocks noGrp="1"/>
          </p:cNvSpPr>
          <p:nvPr>
            <p:ph type="sldNum" sz="quarter" idx="12"/>
          </p:nvPr>
        </p:nvSpPr>
        <p:spPr/>
        <p:txBody>
          <a:bodyPr/>
          <a:lstStyle>
            <a:lvl1pPr>
              <a:defRPr/>
            </a:lvl1pPr>
          </a:lstStyle>
          <a:p>
            <a:pPr>
              <a:defRPr/>
            </a:pPr>
            <a:fld id="{B3303CED-6C26-4041-91A2-5AF64FEE5F8D}" type="slidenum">
              <a:rPr lang="en-US"/>
              <a:pPr>
                <a:defRPr/>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theme" Target="../theme/theme4.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0724" name="Rectangle 4"/>
          <p:cNvSpPr>
            <a:spLocks noChangeArrowheads="1"/>
          </p:cNvSpPr>
          <p:nvPr/>
        </p:nvSpPr>
        <p:spPr bwMode="auto">
          <a:xfrm>
            <a:off x="8439150" y="6686550"/>
            <a:ext cx="709613" cy="171450"/>
          </a:xfrm>
          <a:prstGeom prst="rect">
            <a:avLst/>
          </a:prstGeom>
          <a:solidFill>
            <a:srgbClr val="D4D3D3"/>
          </a:solidFill>
          <a:ln w="9525">
            <a:noFill/>
            <a:miter lim="800000"/>
            <a:headEnd/>
            <a:tailEnd/>
          </a:ln>
          <a:effectLst/>
        </p:spPr>
        <p:txBody>
          <a:bodyPr anchor="ctr" anchorCtr="1"/>
          <a:lstStyle/>
          <a:p>
            <a:pPr algn="r">
              <a:spcBef>
                <a:spcPct val="10000"/>
              </a:spcBef>
              <a:spcAft>
                <a:spcPct val="10000"/>
              </a:spcAft>
              <a:defRPr/>
            </a:pPr>
            <a:fld id="{FF3E5B5E-8608-41F0-9DF9-5E8534082038}" type="slidenum">
              <a:rPr lang="en-US" sz="1100" b="0">
                <a:solidFill>
                  <a:srgbClr val="8A3A6A"/>
                </a:solidFill>
              </a:rPr>
              <a:pPr algn="r">
                <a:spcBef>
                  <a:spcPct val="10000"/>
                </a:spcBef>
                <a:spcAft>
                  <a:spcPct val="10000"/>
                </a:spcAft>
                <a:defRPr/>
              </a:pPr>
              <a:t>‹#›</a:t>
            </a:fld>
            <a:r>
              <a:rPr lang="en-US" sz="1100" b="0">
                <a:solidFill>
                  <a:srgbClr val="8A3A6A"/>
                </a:solidFill>
              </a:rPr>
              <a:t> of 62</a:t>
            </a:r>
          </a:p>
        </p:txBody>
      </p:sp>
      <p:sp>
        <p:nvSpPr>
          <p:cNvPr id="670725" name="Rectangle 5"/>
          <p:cNvSpPr>
            <a:spLocks noChangeArrowheads="1"/>
          </p:cNvSpPr>
          <p:nvPr/>
        </p:nvSpPr>
        <p:spPr bwMode="auto">
          <a:xfrm>
            <a:off x="427038" y="6623050"/>
            <a:ext cx="8420100" cy="234950"/>
          </a:xfrm>
          <a:prstGeom prst="rect">
            <a:avLst/>
          </a:prstGeom>
          <a:noFill/>
          <a:ln w="9525">
            <a:noFill/>
            <a:miter lim="800000"/>
            <a:headEnd/>
            <a:tailEnd/>
          </a:ln>
          <a:effectLst/>
        </p:spPr>
        <p:txBody>
          <a:bodyPr anchor="ctr"/>
          <a:lstStyle/>
          <a:p>
            <a:pPr eaLnBrk="0" hangingPunct="0">
              <a:spcBef>
                <a:spcPct val="10000"/>
              </a:spcBef>
              <a:spcAft>
                <a:spcPct val="10000"/>
              </a:spcAft>
              <a:defRPr/>
            </a:pPr>
            <a:r>
              <a:rPr lang="en-US" sz="1000" b="0" dirty="0">
                <a:solidFill>
                  <a:schemeClr val="bg2"/>
                </a:solidFill>
              </a:rPr>
              <a:t>Copyright © 2011 Worth Publishers</a:t>
            </a:r>
            <a:r>
              <a:rPr lang="en-US" sz="1000" b="0" dirty="0">
                <a:solidFill>
                  <a:schemeClr val="bg2"/>
                </a:solidFill>
                <a:cs typeface="Arial" charset="0"/>
              </a:rPr>
              <a:t>·</a:t>
            </a:r>
            <a:r>
              <a:rPr lang="en-US" sz="1000" b="0" dirty="0">
                <a:solidFill>
                  <a:schemeClr val="bg2"/>
                </a:solidFill>
              </a:rPr>
              <a:t> International Economics</a:t>
            </a:r>
            <a:r>
              <a:rPr lang="en-US" sz="1000" b="0" dirty="0">
                <a:solidFill>
                  <a:schemeClr val="bg2"/>
                </a:solidFill>
                <a:cs typeface="Arial" charset="0"/>
              </a:rPr>
              <a:t>· </a:t>
            </a:r>
            <a:r>
              <a:rPr lang="en-US" sz="1000" b="0" dirty="0">
                <a:solidFill>
                  <a:schemeClr val="bg2"/>
                </a:solidFill>
              </a:rPr>
              <a:t>Feenstra/Taylor, 2/e.</a:t>
            </a:r>
          </a:p>
        </p:txBody>
      </p:sp>
      <p:sp>
        <p:nvSpPr>
          <p:cNvPr id="670726" name="Rectangle 6"/>
          <p:cNvSpPr>
            <a:spLocks noChangeArrowheads="1"/>
          </p:cNvSpPr>
          <p:nvPr/>
        </p:nvSpPr>
        <p:spPr bwMode="auto">
          <a:xfrm rot="10800000">
            <a:off x="0" y="396875"/>
            <a:ext cx="234950" cy="6272213"/>
          </a:xfrm>
          <a:prstGeom prst="rect">
            <a:avLst/>
          </a:prstGeom>
          <a:noFill/>
          <a:ln w="9525">
            <a:noFill/>
            <a:miter lim="800000"/>
            <a:headEnd/>
            <a:tailEnd/>
          </a:ln>
          <a:effectLst/>
        </p:spPr>
        <p:txBody>
          <a:bodyPr vert="eaVert" wrap="none" tIns="182880" bIns="365760" anchor="ctr"/>
          <a:lstStyle/>
          <a:p>
            <a:pPr>
              <a:spcBef>
                <a:spcPct val="10000"/>
              </a:spcBef>
              <a:spcAft>
                <a:spcPct val="10000"/>
              </a:spcAft>
              <a:tabLst>
                <a:tab pos="1089025" algn="l"/>
              </a:tabLst>
              <a:defRPr/>
            </a:pPr>
            <a:r>
              <a:rPr lang="en-US" sz="1050" b="0" dirty="0">
                <a:solidFill>
                  <a:schemeClr val="bg2"/>
                </a:solidFill>
              </a:rPr>
              <a:t>Chapter 2: Trade and Technology: The Ricardian Model</a:t>
            </a:r>
          </a:p>
        </p:txBody>
      </p:sp>
      <p:sp>
        <p:nvSpPr>
          <p:cNvPr id="1029" name="Rectangle 8"/>
          <p:cNvSpPr>
            <a:spLocks noGrp="1" noChangeArrowheads="1"/>
          </p:cNvSpPr>
          <p:nvPr>
            <p:ph type="title"/>
          </p:nvPr>
        </p:nvSpPr>
        <p:spPr bwMode="auto">
          <a:xfrm>
            <a:off x="676275" y="703263"/>
            <a:ext cx="7339013"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styleand dafsklfjskfjsdakjsdaadjfsdakfdsjlajfaffsd</a:t>
            </a:r>
          </a:p>
        </p:txBody>
      </p:sp>
      <p:sp>
        <p:nvSpPr>
          <p:cNvPr id="1030" name="Rectangle 9"/>
          <p:cNvSpPr>
            <a:spLocks noGrp="1" noChangeArrowheads="1"/>
          </p:cNvSpPr>
          <p:nvPr>
            <p:ph type="body" idx="1"/>
          </p:nvPr>
        </p:nvSpPr>
        <p:spPr bwMode="auto">
          <a:xfrm>
            <a:off x="752475" y="1641475"/>
            <a:ext cx="7867650" cy="47593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Tree>
  </p:cSld>
  <p:clrMap bg1="lt1" tx1="dk1" bg2="lt2" tx2="dk2" accent1="accent1" accent2="accent2" accent3="accent3" accent4="accent4" accent5="accent5" accent6="accent6" hlink="hlink" folHlink="folHlink"/>
  <p:sldLayoutIdLst>
    <p:sldLayoutId id="2147483746" r:id="rId1"/>
    <p:sldLayoutId id="2147483745" r:id="rId2"/>
    <p:sldLayoutId id="2147483744" r:id="rId3"/>
    <p:sldLayoutId id="2147483743" r:id="rId4"/>
    <p:sldLayoutId id="2147483742" r:id="rId5"/>
    <p:sldLayoutId id="2147483741" r:id="rId6"/>
    <p:sldLayoutId id="2147483740" r:id="rId7"/>
    <p:sldLayoutId id="2147483739" r:id="rId8"/>
    <p:sldLayoutId id="2147483738" r:id="rId9"/>
    <p:sldLayoutId id="2147483737" r:id="rId10"/>
    <p:sldLayoutId id="2147483736" r:id="rId11"/>
    <p:sldLayoutId id="2147483780" r:id="rId12"/>
  </p:sldLayoutIdLst>
  <p:txStyles>
    <p:titleStyle>
      <a:lvl1pPr algn="l" rtl="0" eaLnBrk="0" fontAlgn="base" hangingPunct="0">
        <a:spcBef>
          <a:spcPct val="0"/>
        </a:spcBef>
        <a:spcAft>
          <a:spcPct val="0"/>
        </a:spcAft>
        <a:defRPr sz="2400" b="1">
          <a:solidFill>
            <a:srgbClr val="194F8B"/>
          </a:solidFill>
          <a:latin typeface="+mj-lt"/>
          <a:ea typeface="+mj-ea"/>
          <a:cs typeface="+mj-cs"/>
        </a:defRPr>
      </a:lvl1pPr>
      <a:lvl2pPr algn="l" rtl="0" eaLnBrk="0" fontAlgn="base" hangingPunct="0">
        <a:spcBef>
          <a:spcPct val="0"/>
        </a:spcBef>
        <a:spcAft>
          <a:spcPct val="0"/>
        </a:spcAft>
        <a:defRPr sz="2400" b="1">
          <a:solidFill>
            <a:srgbClr val="194F8B"/>
          </a:solidFill>
          <a:latin typeface="Arial" charset="0"/>
        </a:defRPr>
      </a:lvl2pPr>
      <a:lvl3pPr algn="l" rtl="0" eaLnBrk="0" fontAlgn="base" hangingPunct="0">
        <a:spcBef>
          <a:spcPct val="0"/>
        </a:spcBef>
        <a:spcAft>
          <a:spcPct val="0"/>
        </a:spcAft>
        <a:defRPr sz="2400" b="1">
          <a:solidFill>
            <a:srgbClr val="194F8B"/>
          </a:solidFill>
          <a:latin typeface="Arial" charset="0"/>
        </a:defRPr>
      </a:lvl3pPr>
      <a:lvl4pPr algn="l" rtl="0" eaLnBrk="0" fontAlgn="base" hangingPunct="0">
        <a:spcBef>
          <a:spcPct val="0"/>
        </a:spcBef>
        <a:spcAft>
          <a:spcPct val="0"/>
        </a:spcAft>
        <a:defRPr sz="2400" b="1">
          <a:solidFill>
            <a:srgbClr val="194F8B"/>
          </a:solidFill>
          <a:latin typeface="Arial" charset="0"/>
        </a:defRPr>
      </a:lvl4pPr>
      <a:lvl5pPr algn="l" rtl="0" eaLnBrk="0" fontAlgn="base" hangingPunct="0">
        <a:spcBef>
          <a:spcPct val="0"/>
        </a:spcBef>
        <a:spcAft>
          <a:spcPct val="0"/>
        </a:spcAft>
        <a:defRPr sz="2400" b="1">
          <a:solidFill>
            <a:srgbClr val="194F8B"/>
          </a:solidFill>
          <a:latin typeface="Arial" charset="0"/>
        </a:defRPr>
      </a:lvl5pPr>
      <a:lvl6pPr marL="457200" algn="l" rtl="0" fontAlgn="base">
        <a:spcBef>
          <a:spcPct val="0"/>
        </a:spcBef>
        <a:spcAft>
          <a:spcPct val="0"/>
        </a:spcAft>
        <a:defRPr sz="2400" b="1">
          <a:solidFill>
            <a:srgbClr val="194F8B"/>
          </a:solidFill>
          <a:latin typeface="Arial" charset="0"/>
        </a:defRPr>
      </a:lvl6pPr>
      <a:lvl7pPr marL="914400" algn="l" rtl="0" fontAlgn="base">
        <a:spcBef>
          <a:spcPct val="0"/>
        </a:spcBef>
        <a:spcAft>
          <a:spcPct val="0"/>
        </a:spcAft>
        <a:defRPr sz="2400" b="1">
          <a:solidFill>
            <a:srgbClr val="194F8B"/>
          </a:solidFill>
          <a:latin typeface="Arial" charset="0"/>
        </a:defRPr>
      </a:lvl7pPr>
      <a:lvl8pPr marL="1371600" algn="l" rtl="0" fontAlgn="base">
        <a:spcBef>
          <a:spcPct val="0"/>
        </a:spcBef>
        <a:spcAft>
          <a:spcPct val="0"/>
        </a:spcAft>
        <a:defRPr sz="2400" b="1">
          <a:solidFill>
            <a:srgbClr val="194F8B"/>
          </a:solidFill>
          <a:latin typeface="Arial" charset="0"/>
        </a:defRPr>
      </a:lvl8pPr>
      <a:lvl9pPr marL="1828800" algn="l" rtl="0" fontAlgn="base">
        <a:spcBef>
          <a:spcPct val="0"/>
        </a:spcBef>
        <a:spcAft>
          <a:spcPct val="0"/>
        </a:spcAft>
        <a:defRPr sz="2400" b="1">
          <a:solidFill>
            <a:srgbClr val="194F8B"/>
          </a:solidFill>
          <a:latin typeface="Arial" charset="0"/>
        </a:defRPr>
      </a:lvl9pPr>
    </p:titleStyle>
    <p:bodyStyle>
      <a:lvl1pPr marL="342900" indent="-342900" algn="l" rtl="0" eaLnBrk="0" fontAlgn="base" hangingPunct="0">
        <a:spcBef>
          <a:spcPct val="20000"/>
        </a:spcBef>
        <a:spcAft>
          <a:spcPct val="0"/>
        </a:spcAft>
        <a:defRPr sz="2000" i="1">
          <a:solidFill>
            <a:schemeClr val="tx1"/>
          </a:solidFill>
          <a:latin typeface="+mn-lt"/>
          <a:ea typeface="+mn-ea"/>
          <a:cs typeface="+mn-cs"/>
        </a:defRPr>
      </a:lvl1pPr>
      <a:lvl2pPr marL="742950" indent="-285750" algn="l" rtl="0" eaLnBrk="0" fontAlgn="base" hangingPunct="0">
        <a:spcBef>
          <a:spcPct val="20000"/>
        </a:spcBef>
        <a:spcAft>
          <a:spcPct val="0"/>
        </a:spcAft>
        <a:defRPr i="1">
          <a:solidFill>
            <a:schemeClr val="tx1"/>
          </a:solidFill>
          <a:latin typeface="+mn-lt"/>
        </a:defRPr>
      </a:lvl2pPr>
      <a:lvl3pPr marL="1143000" indent="-228600" algn="l" rtl="0" eaLnBrk="0" fontAlgn="base" hangingPunct="0">
        <a:spcBef>
          <a:spcPct val="20000"/>
        </a:spcBef>
        <a:spcAft>
          <a:spcPct val="0"/>
        </a:spcAft>
        <a:defRPr sz="1600" i="1">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defRPr sz="1600">
          <a:solidFill>
            <a:schemeClr val="tx1"/>
          </a:solidFill>
          <a:latin typeface="+mn-lt"/>
        </a:defRPr>
      </a:lvl5pPr>
      <a:lvl6pPr marL="2514600" indent="-228600" algn="l" rtl="0" fontAlgn="base">
        <a:spcBef>
          <a:spcPct val="20000"/>
        </a:spcBef>
        <a:spcAft>
          <a:spcPct val="0"/>
        </a:spcAft>
        <a:defRPr sz="1600">
          <a:solidFill>
            <a:schemeClr val="tx1"/>
          </a:solidFill>
          <a:latin typeface="+mn-lt"/>
        </a:defRPr>
      </a:lvl6pPr>
      <a:lvl7pPr marL="2971800" indent="-228600" algn="l" rtl="0" fontAlgn="base">
        <a:spcBef>
          <a:spcPct val="20000"/>
        </a:spcBef>
        <a:spcAft>
          <a:spcPct val="0"/>
        </a:spcAft>
        <a:defRPr sz="1600">
          <a:solidFill>
            <a:schemeClr val="tx1"/>
          </a:solidFill>
          <a:latin typeface="+mn-lt"/>
        </a:defRPr>
      </a:lvl7pPr>
      <a:lvl8pPr marL="3429000" indent="-228600" algn="l" rtl="0" fontAlgn="base">
        <a:spcBef>
          <a:spcPct val="20000"/>
        </a:spcBef>
        <a:spcAft>
          <a:spcPct val="0"/>
        </a:spcAft>
        <a:defRPr sz="1600">
          <a:solidFill>
            <a:schemeClr val="tx1"/>
          </a:solidFill>
          <a:latin typeface="+mn-lt"/>
        </a:defRPr>
      </a:lvl8pPr>
      <a:lvl9pPr marL="3886200" indent="-228600" algn="l" rtl="0" fontAlgn="base">
        <a:spcBef>
          <a:spcPct val="20000"/>
        </a:spcBef>
        <a:spcAft>
          <a:spcPct val="0"/>
        </a:spcAft>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 id="2147483794" r:id="rId12"/>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70725" name="Rectangle 5"/>
          <p:cNvSpPr>
            <a:spLocks noChangeArrowheads="1"/>
          </p:cNvSpPr>
          <p:nvPr/>
        </p:nvSpPr>
        <p:spPr bwMode="auto">
          <a:xfrm>
            <a:off x="427038" y="6623050"/>
            <a:ext cx="8420100" cy="234950"/>
          </a:xfrm>
          <a:prstGeom prst="rect">
            <a:avLst/>
          </a:prstGeom>
          <a:noFill/>
          <a:ln w="9525">
            <a:noFill/>
            <a:miter lim="800000"/>
            <a:headEnd/>
            <a:tailEnd/>
          </a:ln>
          <a:effectLst/>
        </p:spPr>
        <p:txBody>
          <a:bodyPr anchor="ctr"/>
          <a:lstStyle/>
          <a:p>
            <a:pPr eaLnBrk="0" hangingPunct="0">
              <a:spcBef>
                <a:spcPct val="10000"/>
              </a:spcBef>
              <a:spcAft>
                <a:spcPct val="10000"/>
              </a:spcAft>
              <a:defRPr/>
            </a:pPr>
            <a:r>
              <a:rPr lang="en-US" sz="1000" b="0" dirty="0">
                <a:solidFill>
                  <a:schemeClr val="bg2"/>
                </a:solidFill>
              </a:rPr>
              <a:t>Copyright © 2011 Worth Publishers</a:t>
            </a:r>
            <a:r>
              <a:rPr lang="en-US" sz="1000" b="0" dirty="0">
                <a:solidFill>
                  <a:schemeClr val="bg2"/>
                </a:solidFill>
                <a:cs typeface="Arial" charset="0"/>
              </a:rPr>
              <a:t>·</a:t>
            </a:r>
            <a:r>
              <a:rPr lang="en-US" sz="1000" b="0" dirty="0">
                <a:solidFill>
                  <a:schemeClr val="bg2"/>
                </a:solidFill>
              </a:rPr>
              <a:t> International Economics</a:t>
            </a:r>
            <a:r>
              <a:rPr lang="en-US" sz="1000" b="0" dirty="0">
                <a:solidFill>
                  <a:schemeClr val="bg2"/>
                </a:solidFill>
                <a:cs typeface="Arial" charset="0"/>
              </a:rPr>
              <a:t>· </a:t>
            </a:r>
            <a:r>
              <a:rPr lang="en-US" sz="1000" b="0" dirty="0">
                <a:solidFill>
                  <a:schemeClr val="bg2"/>
                </a:solidFill>
              </a:rPr>
              <a:t>Feenstra/Taylor, 2/e.</a:t>
            </a:r>
          </a:p>
        </p:txBody>
      </p:sp>
      <p:sp>
        <p:nvSpPr>
          <p:cNvPr id="670726" name="Rectangle 6"/>
          <p:cNvSpPr>
            <a:spLocks noChangeArrowheads="1"/>
          </p:cNvSpPr>
          <p:nvPr/>
        </p:nvSpPr>
        <p:spPr bwMode="auto">
          <a:xfrm rot="10800000">
            <a:off x="0" y="396875"/>
            <a:ext cx="234950" cy="6272213"/>
          </a:xfrm>
          <a:prstGeom prst="rect">
            <a:avLst/>
          </a:prstGeom>
          <a:noFill/>
          <a:ln w="9525">
            <a:noFill/>
            <a:miter lim="800000"/>
            <a:headEnd/>
            <a:tailEnd/>
          </a:ln>
          <a:effectLst/>
        </p:spPr>
        <p:txBody>
          <a:bodyPr vert="eaVert" wrap="none" tIns="182880" bIns="365760" anchor="ctr"/>
          <a:lstStyle/>
          <a:p>
            <a:pPr>
              <a:spcBef>
                <a:spcPct val="10000"/>
              </a:spcBef>
              <a:spcAft>
                <a:spcPct val="10000"/>
              </a:spcAft>
              <a:tabLst>
                <a:tab pos="1089025" algn="l"/>
              </a:tabLst>
              <a:defRPr/>
            </a:pPr>
            <a:r>
              <a:rPr lang="en-US" sz="1050" b="0" dirty="0">
                <a:solidFill>
                  <a:schemeClr val="bg2"/>
                </a:solidFill>
              </a:rPr>
              <a:t>Chapter 10:  Export Subsidies in Agriculture and High-Technology Industries</a:t>
            </a:r>
          </a:p>
        </p:txBody>
      </p:sp>
      <p:sp>
        <p:nvSpPr>
          <p:cNvPr id="25604" name="Rectangle 8"/>
          <p:cNvSpPr>
            <a:spLocks noGrp="1" noChangeArrowheads="1"/>
          </p:cNvSpPr>
          <p:nvPr>
            <p:ph type="title"/>
          </p:nvPr>
        </p:nvSpPr>
        <p:spPr bwMode="auto">
          <a:xfrm>
            <a:off x="676275" y="703263"/>
            <a:ext cx="7339013" cy="6858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styleand dafsklfjskfjsdakjsdaadjfsdakfdsjlajfaffsd</a:t>
            </a:r>
          </a:p>
        </p:txBody>
      </p:sp>
      <p:sp>
        <p:nvSpPr>
          <p:cNvPr id="25605" name="Rectangle 9"/>
          <p:cNvSpPr>
            <a:spLocks noGrp="1" noChangeArrowheads="1"/>
          </p:cNvSpPr>
          <p:nvPr>
            <p:ph type="body" idx="1"/>
          </p:nvPr>
        </p:nvSpPr>
        <p:spPr bwMode="auto">
          <a:xfrm>
            <a:off x="752475" y="1641475"/>
            <a:ext cx="7867650" cy="47593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Tree>
  </p:cSld>
  <p:clrMap bg1="lt1" tx1="dk1" bg2="lt2" tx2="dk2" accent1="accent1" accent2="accent2" accent3="accent3" accent4="accent4" accent5="accent5" accent6="accent6" hlink="hlink" folHlink="folHlink"/>
  <p:sldLayoutIdLst>
    <p:sldLayoutId id="2147483757" r:id="rId1"/>
    <p:sldLayoutId id="2147483756" r:id="rId2"/>
    <p:sldLayoutId id="2147483755" r:id="rId3"/>
    <p:sldLayoutId id="2147483754" r:id="rId4"/>
    <p:sldLayoutId id="2147483753" r:id="rId5"/>
    <p:sldLayoutId id="2147483752" r:id="rId6"/>
    <p:sldLayoutId id="2147483751" r:id="rId7"/>
    <p:sldLayoutId id="2147483750" r:id="rId8"/>
    <p:sldLayoutId id="2147483749" r:id="rId9"/>
    <p:sldLayoutId id="2147483748" r:id="rId10"/>
    <p:sldLayoutId id="2147483747" r:id="rId11"/>
  </p:sldLayoutIdLst>
  <p:txStyles>
    <p:titleStyle>
      <a:lvl1pPr algn="l" rtl="0" eaLnBrk="0" fontAlgn="base" hangingPunct="0">
        <a:spcBef>
          <a:spcPct val="0"/>
        </a:spcBef>
        <a:spcAft>
          <a:spcPct val="0"/>
        </a:spcAft>
        <a:defRPr sz="2400" b="1">
          <a:solidFill>
            <a:srgbClr val="194F8B"/>
          </a:solidFill>
          <a:latin typeface="+mj-lt"/>
          <a:ea typeface="+mj-ea"/>
          <a:cs typeface="+mj-cs"/>
        </a:defRPr>
      </a:lvl1pPr>
      <a:lvl2pPr algn="l" rtl="0" eaLnBrk="0" fontAlgn="base" hangingPunct="0">
        <a:spcBef>
          <a:spcPct val="0"/>
        </a:spcBef>
        <a:spcAft>
          <a:spcPct val="0"/>
        </a:spcAft>
        <a:defRPr sz="2400" b="1">
          <a:solidFill>
            <a:srgbClr val="194F8B"/>
          </a:solidFill>
          <a:latin typeface="Arial" charset="0"/>
        </a:defRPr>
      </a:lvl2pPr>
      <a:lvl3pPr algn="l" rtl="0" eaLnBrk="0" fontAlgn="base" hangingPunct="0">
        <a:spcBef>
          <a:spcPct val="0"/>
        </a:spcBef>
        <a:spcAft>
          <a:spcPct val="0"/>
        </a:spcAft>
        <a:defRPr sz="2400" b="1">
          <a:solidFill>
            <a:srgbClr val="194F8B"/>
          </a:solidFill>
          <a:latin typeface="Arial" charset="0"/>
        </a:defRPr>
      </a:lvl3pPr>
      <a:lvl4pPr algn="l" rtl="0" eaLnBrk="0" fontAlgn="base" hangingPunct="0">
        <a:spcBef>
          <a:spcPct val="0"/>
        </a:spcBef>
        <a:spcAft>
          <a:spcPct val="0"/>
        </a:spcAft>
        <a:defRPr sz="2400" b="1">
          <a:solidFill>
            <a:srgbClr val="194F8B"/>
          </a:solidFill>
          <a:latin typeface="Arial" charset="0"/>
        </a:defRPr>
      </a:lvl4pPr>
      <a:lvl5pPr algn="l" rtl="0" eaLnBrk="0" fontAlgn="base" hangingPunct="0">
        <a:spcBef>
          <a:spcPct val="0"/>
        </a:spcBef>
        <a:spcAft>
          <a:spcPct val="0"/>
        </a:spcAft>
        <a:defRPr sz="2400" b="1">
          <a:solidFill>
            <a:srgbClr val="194F8B"/>
          </a:solidFill>
          <a:latin typeface="Arial" charset="0"/>
        </a:defRPr>
      </a:lvl5pPr>
      <a:lvl6pPr marL="457200" algn="l" rtl="0" fontAlgn="base">
        <a:spcBef>
          <a:spcPct val="0"/>
        </a:spcBef>
        <a:spcAft>
          <a:spcPct val="0"/>
        </a:spcAft>
        <a:defRPr sz="2400" b="1">
          <a:solidFill>
            <a:srgbClr val="194F8B"/>
          </a:solidFill>
          <a:latin typeface="Arial" charset="0"/>
        </a:defRPr>
      </a:lvl6pPr>
      <a:lvl7pPr marL="914400" algn="l" rtl="0" fontAlgn="base">
        <a:spcBef>
          <a:spcPct val="0"/>
        </a:spcBef>
        <a:spcAft>
          <a:spcPct val="0"/>
        </a:spcAft>
        <a:defRPr sz="2400" b="1">
          <a:solidFill>
            <a:srgbClr val="194F8B"/>
          </a:solidFill>
          <a:latin typeface="Arial" charset="0"/>
        </a:defRPr>
      </a:lvl7pPr>
      <a:lvl8pPr marL="1371600" algn="l" rtl="0" fontAlgn="base">
        <a:spcBef>
          <a:spcPct val="0"/>
        </a:spcBef>
        <a:spcAft>
          <a:spcPct val="0"/>
        </a:spcAft>
        <a:defRPr sz="2400" b="1">
          <a:solidFill>
            <a:srgbClr val="194F8B"/>
          </a:solidFill>
          <a:latin typeface="Arial" charset="0"/>
        </a:defRPr>
      </a:lvl8pPr>
      <a:lvl9pPr marL="1828800" algn="l" rtl="0" fontAlgn="base">
        <a:spcBef>
          <a:spcPct val="0"/>
        </a:spcBef>
        <a:spcAft>
          <a:spcPct val="0"/>
        </a:spcAft>
        <a:defRPr sz="2400" b="1">
          <a:solidFill>
            <a:srgbClr val="194F8B"/>
          </a:solidFill>
          <a:latin typeface="Arial" charset="0"/>
        </a:defRPr>
      </a:lvl9pPr>
    </p:titleStyle>
    <p:bodyStyle>
      <a:lvl1pPr marL="342900" indent="-342900" algn="l" rtl="0" eaLnBrk="0" fontAlgn="base" hangingPunct="0">
        <a:spcBef>
          <a:spcPct val="20000"/>
        </a:spcBef>
        <a:spcAft>
          <a:spcPct val="0"/>
        </a:spcAft>
        <a:defRPr sz="2000" i="1">
          <a:solidFill>
            <a:schemeClr val="tx1"/>
          </a:solidFill>
          <a:latin typeface="+mn-lt"/>
          <a:ea typeface="+mn-ea"/>
          <a:cs typeface="+mn-cs"/>
        </a:defRPr>
      </a:lvl1pPr>
      <a:lvl2pPr marL="742950" indent="-285750" algn="l" rtl="0" eaLnBrk="0" fontAlgn="base" hangingPunct="0">
        <a:spcBef>
          <a:spcPct val="20000"/>
        </a:spcBef>
        <a:spcAft>
          <a:spcPct val="0"/>
        </a:spcAft>
        <a:defRPr i="1">
          <a:solidFill>
            <a:schemeClr val="tx1"/>
          </a:solidFill>
          <a:latin typeface="+mn-lt"/>
        </a:defRPr>
      </a:lvl2pPr>
      <a:lvl3pPr marL="1143000" indent="-228600" algn="l" rtl="0" eaLnBrk="0" fontAlgn="base" hangingPunct="0">
        <a:spcBef>
          <a:spcPct val="20000"/>
        </a:spcBef>
        <a:spcAft>
          <a:spcPct val="0"/>
        </a:spcAft>
        <a:defRPr sz="1600" i="1">
          <a:solidFill>
            <a:schemeClr val="tx1"/>
          </a:solidFill>
          <a:latin typeface="+mn-lt"/>
        </a:defRPr>
      </a:lvl3pPr>
      <a:lvl4pPr marL="1600200" indent="-228600" algn="l" rtl="0" eaLnBrk="0" fontAlgn="base" hangingPunct="0">
        <a:spcBef>
          <a:spcPct val="20000"/>
        </a:spcBef>
        <a:spcAft>
          <a:spcPct val="0"/>
        </a:spcAft>
        <a:defRPr sz="1600">
          <a:solidFill>
            <a:schemeClr val="tx1"/>
          </a:solidFill>
          <a:latin typeface="+mn-lt"/>
        </a:defRPr>
      </a:lvl4pPr>
      <a:lvl5pPr marL="2057400" indent="-228600" algn="l" rtl="0" eaLnBrk="0" fontAlgn="base" hangingPunct="0">
        <a:spcBef>
          <a:spcPct val="20000"/>
        </a:spcBef>
        <a:spcAft>
          <a:spcPct val="0"/>
        </a:spcAft>
        <a:defRPr sz="1600">
          <a:solidFill>
            <a:schemeClr val="tx1"/>
          </a:solidFill>
          <a:latin typeface="+mn-lt"/>
        </a:defRPr>
      </a:lvl5pPr>
      <a:lvl6pPr marL="2514600" indent="-228600" algn="l" rtl="0" fontAlgn="base">
        <a:spcBef>
          <a:spcPct val="20000"/>
        </a:spcBef>
        <a:spcAft>
          <a:spcPct val="0"/>
        </a:spcAft>
        <a:defRPr sz="1600">
          <a:solidFill>
            <a:schemeClr val="tx1"/>
          </a:solidFill>
          <a:latin typeface="+mn-lt"/>
        </a:defRPr>
      </a:lvl6pPr>
      <a:lvl7pPr marL="2971800" indent="-228600" algn="l" rtl="0" fontAlgn="base">
        <a:spcBef>
          <a:spcPct val="20000"/>
        </a:spcBef>
        <a:spcAft>
          <a:spcPct val="0"/>
        </a:spcAft>
        <a:defRPr sz="1600">
          <a:solidFill>
            <a:schemeClr val="tx1"/>
          </a:solidFill>
          <a:latin typeface="+mn-lt"/>
        </a:defRPr>
      </a:lvl7pPr>
      <a:lvl8pPr marL="3429000" indent="-228600" algn="l" rtl="0" fontAlgn="base">
        <a:spcBef>
          <a:spcPct val="20000"/>
        </a:spcBef>
        <a:spcAft>
          <a:spcPct val="0"/>
        </a:spcAft>
        <a:defRPr sz="1600">
          <a:solidFill>
            <a:schemeClr val="tx1"/>
          </a:solidFill>
          <a:latin typeface="+mn-lt"/>
        </a:defRPr>
      </a:lvl8pPr>
      <a:lvl9pPr marL="3886200" indent="-228600" algn="l" rtl="0" fontAlgn="base">
        <a:spcBef>
          <a:spcPct val="20000"/>
        </a:spcBef>
        <a:spcAft>
          <a:spcPct val="0"/>
        </a:spcAft>
        <a:defRPr sz="1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37890" name="Title Placeholder 1"/>
          <p:cNvSpPr>
            <a:spLocks noGrp="1"/>
          </p:cNvSpPr>
          <p:nvPr>
            <p:ph type="title"/>
          </p:nvPr>
        </p:nvSpPr>
        <p:spPr bwMode="auto">
          <a:xfrm>
            <a:off x="457200" y="274638"/>
            <a:ext cx="82296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37891" name="Text Placeholder 2"/>
          <p:cNvSpPr>
            <a:spLocks noGrp="1"/>
          </p:cNvSpPr>
          <p:nvPr>
            <p:ph type="body" idx="1"/>
          </p:nvPr>
        </p:nvSpPr>
        <p:spPr bwMode="auto">
          <a:xfrm>
            <a:off x="457200" y="1600200"/>
            <a:ext cx="8229600" cy="452596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spcBef>
                <a:spcPct val="10000"/>
              </a:spcBef>
              <a:spcAft>
                <a:spcPct val="10000"/>
              </a:spcAft>
              <a:defRPr sz="1200">
                <a:solidFill>
                  <a:schemeClr val="tx1">
                    <a:tint val="75000"/>
                  </a:schemeClr>
                </a:solidFill>
              </a:defRPr>
            </a:lvl1pPr>
          </a:lstStyle>
          <a:p>
            <a:pPr>
              <a:defRPr/>
            </a:pPr>
            <a:fld id="{780CF0AC-5AA3-4521-896E-5DB82D959EEC}" type="datetime1">
              <a:rPr lang="en-US"/>
              <a:pPr>
                <a:defRPr/>
              </a:pPr>
              <a:t>9/23/2023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spcBef>
                <a:spcPct val="10000"/>
              </a:spcBef>
              <a:spcAft>
                <a:spcPct val="10000"/>
              </a:spcAft>
              <a:defRPr sz="1200">
                <a:solidFill>
                  <a:srgbClr val="898989"/>
                </a:solidFill>
              </a:defRPr>
            </a:lvl1pPr>
          </a:lstStyle>
          <a:p>
            <a:pPr>
              <a:defRPr/>
            </a:pP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spcBef>
                <a:spcPct val="10000"/>
              </a:spcBef>
              <a:spcAft>
                <a:spcPct val="10000"/>
              </a:spcAft>
              <a:defRPr sz="1200">
                <a:solidFill>
                  <a:schemeClr val="tx1">
                    <a:tint val="75000"/>
                  </a:schemeClr>
                </a:solidFill>
              </a:defRPr>
            </a:lvl1pPr>
          </a:lstStyle>
          <a:p>
            <a:pPr>
              <a:defRPr/>
            </a:pPr>
            <a:fld id="{48814A40-12ED-4121-A2A9-43503D923F2F}"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768" r:id="rId1"/>
    <p:sldLayoutId id="2147483767" r:id="rId2"/>
    <p:sldLayoutId id="2147483766" r:id="rId3"/>
    <p:sldLayoutId id="2147483765" r:id="rId4"/>
    <p:sldLayoutId id="2147483764" r:id="rId5"/>
    <p:sldLayoutId id="2147483763" r:id="rId6"/>
    <p:sldLayoutId id="2147483762" r:id="rId7"/>
    <p:sldLayoutId id="2147483761" r:id="rId8"/>
    <p:sldLayoutId id="2147483760" r:id="rId9"/>
    <p:sldLayoutId id="2147483759" r:id="rId10"/>
    <p:sldLayoutId id="2147483758"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3.xml"/><Relationship Id="rId1" Type="http://schemas.openxmlformats.org/officeDocument/2006/relationships/slideLayout" Target="../slideLayouts/slideLayout1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s>
</file>

<file path=ppt/slides/_rels/slide2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17.png"/><Relationship Id="rId12"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16.png"/><Relationship Id="rId11" Type="http://schemas.openxmlformats.org/officeDocument/2006/relationships/image" Target="../media/image21.png"/><Relationship Id="rId5" Type="http://schemas.openxmlformats.org/officeDocument/2006/relationships/image" Target="../media/image15.png"/><Relationship Id="rId15" Type="http://schemas.openxmlformats.org/officeDocument/2006/relationships/image" Target="../media/image25.pn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png"/><Relationship Id="rId14" Type="http://schemas.openxmlformats.org/officeDocument/2006/relationships/image" Target="../media/image23.png"/></Relationships>
</file>

<file path=ppt/slides/_rels/slide29.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image" Target="../media/image1.tiff"/><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2" Type="http://schemas.openxmlformats.org/officeDocument/2006/relationships/image" Target="../media/image35.tiff"/><Relationship Id="rId1" Type="http://schemas.openxmlformats.org/officeDocument/2006/relationships/slideLayout" Target="../slideLayouts/slideLayout16.xml"/></Relationships>
</file>

<file path=ppt/slides/_rels/slide36.xml.rels><?xml version="1.0" encoding="UTF-8" standalone="yes"?>
<Relationships xmlns="http://schemas.openxmlformats.org/package/2006/relationships"><Relationship Id="rId2" Type="http://schemas.openxmlformats.org/officeDocument/2006/relationships/image" Target="../media/image36.tiff"/><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6.xml"/></Relationships>
</file>

<file path=ppt/slides/_rels/slide3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7.pn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png"/><Relationship Id="rId2" Type="http://schemas.openxmlformats.org/officeDocument/2006/relationships/notesSlide" Target="../notesSlides/notesSlide33.xml"/><Relationship Id="rId16" Type="http://schemas.openxmlformats.org/officeDocument/2006/relationships/image" Target="../media/image50.png"/><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38.png"/><Relationship Id="rId9" Type="http://schemas.openxmlformats.org/officeDocument/2006/relationships/image" Target="../media/image43.png"/><Relationship Id="rId14" Type="http://schemas.openxmlformats.org/officeDocument/2006/relationships/image" Target="../media/image48.png"/></Relationships>
</file>

<file path=ppt/slides/_rels/slide39.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4.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62.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6.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5" Type="http://schemas.openxmlformats.org/officeDocument/2006/relationships/image" Target="../media/image6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 Id="rId14" Type="http://schemas.openxmlformats.org/officeDocument/2006/relationships/image" Target="../media/image63.png"/></Relationships>
</file>

<file path=ppt/slides/_rels/slide41.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notesSlide" Target="../notesSlides/notesSlide36.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37.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6.xml"/></Relationships>
</file>

<file path=ppt/slides/_rels/slide44.xml.rels><?xml version="1.0" encoding="UTF-8" standalone="yes"?>
<Relationships xmlns="http://schemas.openxmlformats.org/package/2006/relationships"><Relationship Id="rId2" Type="http://schemas.openxmlformats.org/officeDocument/2006/relationships/image" Target="../media/image67.tiff"/><Relationship Id="rId1" Type="http://schemas.openxmlformats.org/officeDocument/2006/relationships/slideLayout" Target="../slideLayouts/slideLayout16.xml"/></Relationships>
</file>

<file path=ppt/slides/_rels/slide45.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39.xml"/><Relationship Id="rId1" Type="http://schemas.openxmlformats.org/officeDocument/2006/relationships/slideLayout" Target="../slideLayouts/slideLayout16.xml"/><Relationship Id="rId4" Type="http://schemas.openxmlformats.org/officeDocument/2006/relationships/image" Target="../media/image69.tiff"/></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4.jpeg"/><Relationship Id="rId4" Type="http://schemas.openxmlformats.org/officeDocument/2006/relationships/image" Target="../media/image3.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p:cNvSpPr>
            <a:spLocks noChangeArrowheads="1"/>
          </p:cNvSpPr>
          <p:nvPr/>
        </p:nvSpPr>
        <p:spPr bwMode="auto">
          <a:xfrm>
            <a:off x="6835775" y="4978400"/>
            <a:ext cx="2308225" cy="1879600"/>
          </a:xfrm>
          <a:prstGeom prst="rect">
            <a:avLst/>
          </a:prstGeom>
          <a:solidFill>
            <a:srgbClr val="FBEFD8"/>
          </a:solidFill>
          <a:ln w="9525" algn="ctr">
            <a:noFill/>
            <a:round/>
            <a:headEnd/>
            <a:tailEnd/>
          </a:ln>
        </p:spPr>
        <p:txBody>
          <a:bodyPr/>
          <a:lstStyle/>
          <a:p>
            <a:endParaRPr lang="en-US" sz="2800" b="0">
              <a:solidFill>
                <a:schemeClr val="tx2"/>
              </a:solidFill>
            </a:endParaRPr>
          </a:p>
        </p:txBody>
      </p:sp>
      <p:sp>
        <p:nvSpPr>
          <p:cNvPr id="7" name="Text Box 5"/>
          <p:cNvSpPr txBox="1">
            <a:spLocks noChangeArrowheads="1"/>
          </p:cNvSpPr>
          <p:nvPr/>
        </p:nvSpPr>
        <p:spPr bwMode="auto">
          <a:xfrm>
            <a:off x="609600" y="3352800"/>
            <a:ext cx="5410200" cy="646331"/>
          </a:xfrm>
          <a:prstGeom prst="rect">
            <a:avLst/>
          </a:prstGeom>
          <a:noFill/>
          <a:ln w="9525" algn="ctr">
            <a:noFill/>
            <a:miter lim="800000"/>
            <a:headEnd/>
            <a:tailEnd/>
          </a:ln>
        </p:spPr>
        <p:txBody>
          <a:bodyPr wrap="square">
            <a:spAutoFit/>
          </a:bodyPr>
          <a:lstStyle/>
          <a:p>
            <a:pPr>
              <a:spcBef>
                <a:spcPct val="10000"/>
              </a:spcBef>
              <a:spcAft>
                <a:spcPct val="10000"/>
              </a:spcAft>
            </a:pPr>
            <a:r>
              <a:rPr lang="zh-CN" altLang="en-US" sz="3600" dirty="0">
                <a:solidFill>
                  <a:srgbClr val="394978"/>
                </a:solidFill>
                <a:latin typeface="Times New Roman" pitchFamily="18" charset="0"/>
                <a:cs typeface="Times New Roman" pitchFamily="18" charset="0"/>
              </a:rPr>
              <a:t>贸易与技术</a:t>
            </a:r>
            <a:r>
              <a:rPr lang="en-US" sz="3600" dirty="0">
                <a:solidFill>
                  <a:srgbClr val="394978"/>
                </a:solidFill>
                <a:latin typeface="Times New Roman" pitchFamily="18" charset="0"/>
                <a:cs typeface="Times New Roman" pitchFamily="18" charset="0"/>
              </a:rPr>
              <a:t>:</a:t>
            </a:r>
            <a:r>
              <a:rPr lang="zh-CN" altLang="en-US" sz="3600" dirty="0">
                <a:solidFill>
                  <a:srgbClr val="394978"/>
                </a:solidFill>
                <a:latin typeface="Times New Roman" pitchFamily="18" charset="0"/>
                <a:cs typeface="Times New Roman" pitchFamily="18" charset="0"/>
              </a:rPr>
              <a:t>李嘉图模型</a:t>
            </a:r>
            <a:endParaRPr lang="en-US" sz="3600" dirty="0">
              <a:solidFill>
                <a:srgbClr val="394978"/>
              </a:solidFill>
              <a:latin typeface="Times New Roman" pitchFamily="18" charset="0"/>
              <a:cs typeface="Times New Roman" pitchFamily="18" charset="0"/>
            </a:endParaRPr>
          </a:p>
        </p:txBody>
      </p:sp>
      <p:sp>
        <p:nvSpPr>
          <p:cNvPr id="18" name="Rectangle 17"/>
          <p:cNvSpPr>
            <a:spLocks noChangeArrowheads="1"/>
          </p:cNvSpPr>
          <p:nvPr/>
        </p:nvSpPr>
        <p:spPr bwMode="auto">
          <a:xfrm>
            <a:off x="6835775" y="1262063"/>
            <a:ext cx="2308225" cy="1270000"/>
          </a:xfrm>
          <a:prstGeom prst="rect">
            <a:avLst/>
          </a:prstGeom>
          <a:solidFill>
            <a:srgbClr val="94AE98"/>
          </a:solidFill>
          <a:ln w="9525" algn="ctr">
            <a:noFill/>
            <a:round/>
            <a:headEnd/>
            <a:tailEnd/>
          </a:ln>
        </p:spPr>
        <p:txBody>
          <a:bodyPr/>
          <a:lstStyle/>
          <a:p>
            <a:endParaRPr lang="en-US" sz="2800" b="0">
              <a:solidFill>
                <a:schemeClr val="tx2"/>
              </a:solidFill>
            </a:endParaRPr>
          </a:p>
        </p:txBody>
      </p:sp>
      <p:grpSp>
        <p:nvGrpSpPr>
          <p:cNvPr id="26" name="Group 25"/>
          <p:cNvGrpSpPr>
            <a:grpSpLocks/>
          </p:cNvGrpSpPr>
          <p:nvPr/>
        </p:nvGrpSpPr>
        <p:grpSpPr bwMode="auto">
          <a:xfrm>
            <a:off x="0" y="-7938"/>
            <a:ext cx="9144000" cy="1285876"/>
            <a:chOff x="-1" y="-7256"/>
            <a:chExt cx="9144001" cy="1285647"/>
          </a:xfrm>
        </p:grpSpPr>
        <p:sp>
          <p:nvSpPr>
            <p:cNvPr id="51225" name="Rectangle 13"/>
            <p:cNvSpPr>
              <a:spLocks noChangeArrowheads="1"/>
            </p:cNvSpPr>
            <p:nvPr/>
          </p:nvSpPr>
          <p:spPr bwMode="auto">
            <a:xfrm>
              <a:off x="-1" y="0"/>
              <a:ext cx="6836229" cy="1262743"/>
            </a:xfrm>
            <a:prstGeom prst="rect">
              <a:avLst/>
            </a:prstGeom>
            <a:solidFill>
              <a:srgbClr val="69134B"/>
            </a:solidFill>
            <a:ln w="9525" algn="ctr">
              <a:noFill/>
              <a:round/>
              <a:headEnd/>
              <a:tailEnd/>
            </a:ln>
          </p:spPr>
          <p:txBody>
            <a:bodyPr/>
            <a:lstStyle/>
            <a:p>
              <a:endParaRPr lang="en-US" sz="2800" b="0">
                <a:solidFill>
                  <a:schemeClr val="tx2"/>
                </a:solidFill>
              </a:endParaRPr>
            </a:p>
          </p:txBody>
        </p:sp>
        <p:sp>
          <p:nvSpPr>
            <p:cNvPr id="51226" name="Rectangle 16"/>
            <p:cNvSpPr>
              <a:spLocks noChangeArrowheads="1"/>
            </p:cNvSpPr>
            <p:nvPr/>
          </p:nvSpPr>
          <p:spPr bwMode="auto">
            <a:xfrm>
              <a:off x="6836229" y="-7256"/>
              <a:ext cx="2307771" cy="1270000"/>
            </a:xfrm>
            <a:prstGeom prst="rect">
              <a:avLst/>
            </a:prstGeom>
            <a:solidFill>
              <a:srgbClr val="57699E"/>
            </a:solidFill>
            <a:ln w="9525" algn="ctr">
              <a:noFill/>
              <a:round/>
              <a:headEnd/>
              <a:tailEnd/>
            </a:ln>
          </p:spPr>
          <p:txBody>
            <a:bodyPr/>
            <a:lstStyle/>
            <a:p>
              <a:endParaRPr lang="en-US" sz="2800" b="0">
                <a:solidFill>
                  <a:schemeClr val="tx2"/>
                </a:solidFill>
              </a:endParaRPr>
            </a:p>
          </p:txBody>
        </p:sp>
        <p:cxnSp>
          <p:nvCxnSpPr>
            <p:cNvPr id="51227" name="Straight Connector 19"/>
            <p:cNvCxnSpPr>
              <a:cxnSpLocks noChangeShapeType="1"/>
            </p:cNvCxnSpPr>
            <p:nvPr/>
          </p:nvCxnSpPr>
          <p:spPr bwMode="auto">
            <a:xfrm>
              <a:off x="0" y="1278391"/>
              <a:ext cx="9144000" cy="0"/>
            </a:xfrm>
            <a:prstGeom prst="line">
              <a:avLst/>
            </a:prstGeom>
            <a:noFill/>
            <a:ln w="76200" algn="ctr">
              <a:solidFill>
                <a:schemeClr val="tx1"/>
              </a:solidFill>
              <a:round/>
              <a:headEnd/>
              <a:tailEnd/>
            </a:ln>
          </p:spPr>
        </p:cxnSp>
      </p:grpSp>
      <p:sp>
        <p:nvSpPr>
          <p:cNvPr id="6" name="Text Box 4"/>
          <p:cNvSpPr txBox="1">
            <a:spLocks noChangeArrowheads="1"/>
          </p:cNvSpPr>
          <p:nvPr/>
        </p:nvSpPr>
        <p:spPr bwMode="auto">
          <a:xfrm>
            <a:off x="7334250" y="1303338"/>
            <a:ext cx="1209675" cy="1200150"/>
          </a:xfrm>
          <a:prstGeom prst="rect">
            <a:avLst/>
          </a:prstGeom>
          <a:noFill/>
          <a:ln w="9525">
            <a:noFill/>
            <a:miter lim="800000"/>
            <a:headEnd/>
            <a:tailEnd/>
          </a:ln>
        </p:spPr>
        <p:txBody>
          <a:bodyPr anchor="ctr">
            <a:spAutoFit/>
          </a:bodyPr>
          <a:lstStyle/>
          <a:p>
            <a:pPr algn="ctr">
              <a:spcBef>
                <a:spcPct val="10000"/>
              </a:spcBef>
              <a:spcAft>
                <a:spcPct val="10000"/>
              </a:spcAft>
            </a:pPr>
            <a:r>
              <a:rPr lang="en-US" sz="7200"/>
              <a:t>2</a:t>
            </a:r>
          </a:p>
        </p:txBody>
      </p:sp>
      <p:graphicFrame>
        <p:nvGraphicFramePr>
          <p:cNvPr id="51232" name="Group 32"/>
          <p:cNvGraphicFramePr>
            <a:graphicFrameLocks noGrp="1"/>
          </p:cNvGraphicFramePr>
          <p:nvPr/>
        </p:nvGraphicFramePr>
        <p:xfrm>
          <a:off x="6880225" y="2557463"/>
          <a:ext cx="2263775" cy="1485900"/>
        </p:xfrm>
        <a:graphic>
          <a:graphicData uri="http://schemas.openxmlformats.org/drawingml/2006/table">
            <a:tbl>
              <a:tblPr/>
              <a:tblGrid>
                <a:gridCol w="333375">
                  <a:extLst>
                    <a:ext uri="{9D8B030D-6E8A-4147-A177-3AD203B41FA5}">
                      <a16:colId xmlns="" xmlns:a16="http://schemas.microsoft.com/office/drawing/2014/main" val="20000"/>
                    </a:ext>
                  </a:extLst>
                </a:gridCol>
                <a:gridCol w="1930400">
                  <a:extLst>
                    <a:ext uri="{9D8B030D-6E8A-4147-A177-3AD203B41FA5}">
                      <a16:colId xmlns="" xmlns:a16="http://schemas.microsoft.com/office/drawing/2014/main" val="20001"/>
                    </a:ext>
                  </a:extLst>
                </a:gridCol>
              </a:tblGrid>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Arial" charset="0"/>
                        </a:rPr>
                        <a:t>1</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charset="0"/>
                        </a:rPr>
                        <a:t>贸易原因</a:t>
                      </a:r>
                      <a:endParaRPr kumimoji="0" lang="en-US" sz="1400" b="0" i="0" u="none" strike="noStrike" cap="none" normalizeH="0" baseline="0" dirty="0">
                        <a:ln>
                          <a:noFill/>
                        </a:ln>
                        <a:solidFill>
                          <a:schemeClr val="tx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0"/>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2</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charset="0"/>
                        </a:rPr>
                        <a:t>李嘉图模型</a:t>
                      </a:r>
                      <a:endParaRPr kumimoji="0" lang="en-US" sz="1400" b="0" i="0" u="none" strike="noStrike" cap="none" normalizeH="0" baseline="0" dirty="0">
                        <a:ln>
                          <a:noFill/>
                        </a:ln>
                        <a:solidFill>
                          <a:schemeClr val="tx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1"/>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3</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charset="0"/>
                        </a:rPr>
                        <a:t>国际贸易模式的决定</a:t>
                      </a:r>
                      <a:endParaRPr kumimoji="0" lang="en-US" sz="1400" b="0" i="0" u="none" strike="noStrike" cap="none" normalizeH="0" baseline="0" dirty="0">
                        <a:ln>
                          <a:noFill/>
                        </a:ln>
                        <a:solidFill>
                          <a:schemeClr val="tx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371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a:ln>
                            <a:noFill/>
                          </a:ln>
                          <a:solidFill>
                            <a:schemeClr val="tx1"/>
                          </a:solidFill>
                          <a:effectLst/>
                          <a:latin typeface="Arial" charset="0"/>
                        </a:rPr>
                        <a:t>4</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0" i="0" u="none" strike="noStrike" cap="none" normalizeH="0" baseline="0" dirty="0">
                          <a:ln>
                            <a:noFill/>
                          </a:ln>
                          <a:solidFill>
                            <a:schemeClr val="tx1"/>
                          </a:solidFill>
                          <a:effectLst/>
                          <a:latin typeface="Arial" charset="0"/>
                        </a:rPr>
                        <a:t>国际价格的求解</a:t>
                      </a:r>
                      <a:endParaRPr kumimoji="0" lang="en-US" sz="1400" b="0" i="0" u="none" strike="noStrike" cap="none" normalizeH="0" baseline="0" dirty="0">
                        <a:ln>
                          <a:noFill/>
                        </a:ln>
                        <a:solidFill>
                          <a:schemeClr val="tx1"/>
                        </a:solidFill>
                        <a:effectLst/>
                        <a:latin typeface="Arial" charset="0"/>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wipe(up)">
                                      <p:cBhvr>
                                        <p:cTn id="11" dur="500"/>
                                        <p:tgtEl>
                                          <p:spTgt spid="1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left)">
                                      <p:cBhvr>
                                        <p:cTn id="19" dur="500"/>
                                        <p:tgtEl>
                                          <p:spTgt spid="7">
                                            <p:txEl>
                                              <p:pRg st="0" end="0"/>
                                            </p:txEl>
                                          </p:spTgt>
                                        </p:tgtEl>
                                      </p:cBhvr>
                                    </p:animEffect>
                                  </p:childTnLst>
                                </p:cTn>
                              </p:par>
                            </p:childTnLst>
                          </p:cTn>
                        </p:par>
                        <p:par>
                          <p:cTn id="20" fill="hold">
                            <p:stCondLst>
                              <p:cond delay="2000"/>
                            </p:stCondLst>
                            <p:childTnLst>
                              <p:par>
                                <p:cTn id="21" presetID="22" presetClass="entr" presetSubtype="1" fill="hold" nodeType="afterEffect">
                                  <p:stCondLst>
                                    <p:cond delay="0"/>
                                  </p:stCondLst>
                                  <p:childTnLst>
                                    <p:set>
                                      <p:cBhvr>
                                        <p:cTn id="22" dur="1" fill="hold">
                                          <p:stCondLst>
                                            <p:cond delay="0"/>
                                          </p:stCondLst>
                                        </p:cTn>
                                        <p:tgtEl>
                                          <p:spTgt spid="51232"/>
                                        </p:tgtEl>
                                        <p:attrNameLst>
                                          <p:attrName>style.visibility</p:attrName>
                                        </p:attrNameLst>
                                      </p:cBhvr>
                                      <p:to>
                                        <p:strVal val="visible"/>
                                      </p:to>
                                    </p:set>
                                    <p:animEffect transition="in" filter="wipe(up)">
                                      <p:cBhvr>
                                        <p:cTn id="23" dur="500"/>
                                        <p:tgtEl>
                                          <p:spTgt spid="51232"/>
                                        </p:tgtEl>
                                      </p:cBhvr>
                                    </p:animEffect>
                                  </p:childTnLst>
                                </p:cTn>
                              </p:par>
                            </p:childTnLst>
                          </p:cTn>
                        </p:par>
                        <p:par>
                          <p:cTn id="24" fill="hold">
                            <p:stCondLst>
                              <p:cond delay="2500"/>
                            </p:stCondLst>
                            <p:childTnLst>
                              <p:par>
                                <p:cTn id="25" presetID="22" presetClass="entr" presetSubtype="1"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up)">
                                      <p:cBhvr>
                                        <p:cTn id="2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7" grpId="0" build="allAtOnce"/>
      <p:bldP spid="18" grpId="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69" name="Rectangle 5"/>
          <p:cNvSpPr>
            <a:spLocks noChangeArrowheads="1"/>
          </p:cNvSpPr>
          <p:nvPr/>
        </p:nvSpPr>
        <p:spPr bwMode="auto">
          <a:xfrm>
            <a:off x="642910" y="1928802"/>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母国</a:t>
            </a:r>
            <a:endParaRPr lang="en-US" sz="2400" dirty="0">
              <a:solidFill>
                <a:srgbClr val="356A41"/>
              </a:solidFill>
            </a:endParaRPr>
          </a:p>
        </p:txBody>
      </p:sp>
      <p:sp>
        <p:nvSpPr>
          <p:cNvPr id="18" name="Rectangle 17"/>
          <p:cNvSpPr>
            <a:spLocks noChangeArrowheads="1"/>
          </p:cNvSpPr>
          <p:nvPr/>
        </p:nvSpPr>
        <p:spPr bwMode="auto">
          <a:xfrm>
            <a:off x="642910" y="2571744"/>
            <a:ext cx="7739062" cy="2603790"/>
          </a:xfrm>
          <a:prstGeom prst="rect">
            <a:avLst/>
          </a:prstGeom>
          <a:noFill/>
          <a:ln w="9525" algn="ctr">
            <a:noFill/>
            <a:miter lim="800000"/>
            <a:headEnd/>
            <a:tailEnd/>
          </a:ln>
          <a:effectLst/>
        </p:spPr>
        <p:txBody>
          <a:bodyPr>
            <a:spAutoFit/>
          </a:bodyPr>
          <a:lstStyle/>
          <a:p>
            <a:pPr>
              <a:spcBef>
                <a:spcPct val="10000"/>
              </a:spcBef>
              <a:spcAft>
                <a:spcPct val="10000"/>
              </a:spcAft>
              <a:defRPr/>
            </a:pPr>
            <a:r>
              <a:rPr lang="zh-CN" altLang="en-US" sz="2400" b="0" dirty="0"/>
              <a:t>母国无差异曲线</a:t>
            </a:r>
            <a:endParaRPr lang="en-US" sz="800" dirty="0"/>
          </a:p>
          <a:p>
            <a:pPr marL="457200" indent="-457200">
              <a:spcBef>
                <a:spcPct val="10000"/>
              </a:spcBef>
              <a:spcAft>
                <a:spcPct val="10000"/>
              </a:spcAft>
              <a:buFont typeface="Arial" pitchFamily="34" charset="0"/>
              <a:buChar char="•"/>
              <a:defRPr/>
            </a:pPr>
            <a:r>
              <a:rPr lang="zh-CN" altLang="en-US" sz="2400" b="0" dirty="0"/>
              <a:t>无差异曲线上的点具有相同的效用水平；</a:t>
            </a:r>
            <a:endParaRPr lang="en-US" sz="2400" b="0" dirty="0"/>
          </a:p>
          <a:p>
            <a:pPr marL="457200" indent="-457200">
              <a:spcBef>
                <a:spcPct val="10000"/>
              </a:spcBef>
              <a:spcAft>
                <a:spcPct val="10000"/>
              </a:spcAft>
              <a:buFont typeface="Arial" pitchFamily="34" charset="0"/>
              <a:buChar char="•"/>
              <a:defRPr/>
            </a:pPr>
            <a:r>
              <a:rPr lang="zh-CN" altLang="en-US" sz="2400" b="0" dirty="0"/>
              <a:t>无差异曲线是平行的，更高的曲线意味着更高的效用水平；</a:t>
            </a:r>
            <a:r>
              <a:rPr lang="en-US" sz="2400" b="0" dirty="0"/>
              <a:t> </a:t>
            </a:r>
          </a:p>
          <a:p>
            <a:pPr marL="457200" indent="-457200">
              <a:spcBef>
                <a:spcPct val="10000"/>
              </a:spcBef>
              <a:spcAft>
                <a:spcPct val="10000"/>
              </a:spcAft>
              <a:buFont typeface="Arial" pitchFamily="34" charset="0"/>
              <a:buChar char="•"/>
              <a:defRPr/>
            </a:pPr>
            <a:r>
              <a:rPr lang="zh-CN" altLang="en-US" sz="2400" b="0" dirty="0"/>
              <a:t>无差异曲线用来表示个体的偏好程度；</a:t>
            </a:r>
            <a:endParaRPr lang="en-US" altLang="zh-CN" sz="2400" b="0" dirty="0"/>
          </a:p>
          <a:p>
            <a:pPr marL="457200" indent="-457200">
              <a:spcBef>
                <a:spcPct val="10000"/>
              </a:spcBef>
              <a:spcAft>
                <a:spcPct val="10000"/>
              </a:spcAft>
              <a:buFont typeface="Arial" pitchFamily="34" charset="0"/>
              <a:buChar char="•"/>
              <a:defRPr/>
            </a:pPr>
            <a:r>
              <a:rPr lang="zh-CN" altLang="en-US" sz="2400" b="0" dirty="0"/>
              <a:t>代表能给个体带来相同效用的两种商品数量组合；</a:t>
            </a:r>
            <a:endParaRPr lang="en-US" sz="2400" b="0" dirty="0"/>
          </a:p>
        </p:txBody>
      </p:sp>
      <p:sp>
        <p:nvSpPr>
          <p:cNvPr id="83971" name="Rectangle 6"/>
          <p:cNvSpPr>
            <a:spLocks noChangeArrowheads="1"/>
          </p:cNvSpPr>
          <p:nvPr/>
        </p:nvSpPr>
        <p:spPr bwMode="auto">
          <a:xfrm>
            <a:off x="892175" y="152400"/>
            <a:ext cx="2474913" cy="49212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83972" name="Straight Connector 7"/>
          <p:cNvCxnSpPr>
            <a:cxnSpLocks noChangeShapeType="1"/>
          </p:cNvCxnSpPr>
          <p:nvPr/>
        </p:nvCxnSpPr>
        <p:spPr bwMode="auto">
          <a:xfrm>
            <a:off x="566738" y="623888"/>
            <a:ext cx="2786062" cy="0"/>
          </a:xfrm>
          <a:prstGeom prst="line">
            <a:avLst/>
          </a:prstGeom>
          <a:noFill/>
          <a:ln w="19050" cap="rnd" algn="ctr">
            <a:solidFill>
              <a:srgbClr val="9C3A45"/>
            </a:solidFill>
            <a:prstDash val="sysDash"/>
            <a:round/>
            <a:headEnd/>
            <a:tailEnd/>
          </a:ln>
        </p:spPr>
      </p:cxnSp>
      <p:sp>
        <p:nvSpPr>
          <p:cNvPr id="9"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tabLst>
                <a:tab pos="290513" algn="l"/>
              </a:tabLst>
              <a:defRPr/>
            </a:pPr>
            <a:r>
              <a:rPr lang="en-US" sz="2400" kern="0" dirty="0">
                <a:solidFill>
                  <a:srgbClr val="69134B"/>
                </a:solidFill>
                <a:latin typeface="+mj-lt"/>
                <a:ea typeface="+mj-ea"/>
                <a:cs typeface="+mj-cs"/>
              </a:rPr>
              <a:t>2  </a:t>
            </a:r>
            <a:r>
              <a:rPr lang="zh-CN" altLang="en-US" sz="2400" kern="0" dirty="0">
                <a:solidFill>
                  <a:srgbClr val="69134B"/>
                </a:solidFill>
                <a:latin typeface="+mj-lt"/>
                <a:ea typeface="+mj-ea"/>
                <a:cs typeface="+mj-cs"/>
              </a:rPr>
              <a:t>李嘉图模型</a:t>
            </a:r>
            <a:endParaRPr lang="en-US" sz="2400" kern="0" dirty="0">
              <a:solidFill>
                <a:srgbClr val="69134B"/>
              </a:solidFill>
              <a:latin typeface="+mj-lt"/>
              <a:ea typeface="+mj-ea"/>
              <a:cs typeface="+mj-cs"/>
            </a:endParaRPr>
          </a:p>
        </p:txBody>
      </p:sp>
      <p:sp>
        <p:nvSpPr>
          <p:cNvPr id="8" name="TextBox 7"/>
          <p:cNvSpPr txBox="1"/>
          <p:nvPr/>
        </p:nvSpPr>
        <p:spPr>
          <a:xfrm>
            <a:off x="571472" y="1000108"/>
            <a:ext cx="8215370" cy="646331"/>
          </a:xfrm>
          <a:prstGeom prst="rect">
            <a:avLst/>
          </a:prstGeom>
          <a:noFill/>
        </p:spPr>
        <p:txBody>
          <a:bodyPr wrap="square" rtlCol="0">
            <a:spAutoFit/>
          </a:bodyPr>
          <a:lstStyle/>
          <a:p>
            <a:r>
              <a:rPr lang="zh-CN" altLang="en-US" sz="1800" dirty="0"/>
              <a:t>一条无差异曲线表示一个人或一个经济体能消费的并带来同等满足感（或效用）的两种产品（如小麦与布）的各种数量组合。</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500"/>
                                        <p:tgtEl>
                                          <p:spTgt spid="1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
                                            <p:txEl>
                                              <p:pRg st="1" end="1"/>
                                            </p:txEl>
                                          </p:spTgt>
                                        </p:tgtEl>
                                        <p:attrNameLst>
                                          <p:attrName>style.visibility</p:attrName>
                                        </p:attrNameLst>
                                      </p:cBhvr>
                                      <p:to>
                                        <p:strVal val="visible"/>
                                      </p:to>
                                    </p:set>
                                    <p:animEffect transition="in" filter="wipe(left)">
                                      <p:cBhvr>
                                        <p:cTn id="12" dur="500"/>
                                        <p:tgtEl>
                                          <p:spTgt spid="1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
                                            <p:txEl>
                                              <p:pRg st="2" end="2"/>
                                            </p:txEl>
                                          </p:spTgt>
                                        </p:tgtEl>
                                        <p:attrNameLst>
                                          <p:attrName>style.visibility</p:attrName>
                                        </p:attrNameLst>
                                      </p:cBhvr>
                                      <p:to>
                                        <p:strVal val="visible"/>
                                      </p:to>
                                    </p:set>
                                    <p:animEffect transition="in" filter="wipe(left)">
                                      <p:cBhvr>
                                        <p:cTn id="17" dur="500"/>
                                        <p:tgtEl>
                                          <p:spTgt spid="1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
                                            <p:txEl>
                                              <p:pRg st="3" end="3"/>
                                            </p:txEl>
                                          </p:spTgt>
                                        </p:tgtEl>
                                        <p:attrNameLst>
                                          <p:attrName>style.visibility</p:attrName>
                                        </p:attrNameLst>
                                      </p:cBhvr>
                                      <p:to>
                                        <p:strVal val="visible"/>
                                      </p:to>
                                    </p:set>
                                    <p:animEffect transition="in" filter="wipe(left)">
                                      <p:cBhvr>
                                        <p:cTn id="22" dur="500"/>
                                        <p:tgtEl>
                                          <p:spTgt spid="1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8">
                                            <p:txEl>
                                              <p:pRg st="4" end="4"/>
                                            </p:txEl>
                                          </p:spTgt>
                                        </p:tgtEl>
                                        <p:attrNameLst>
                                          <p:attrName>style.visibility</p:attrName>
                                        </p:attrNameLst>
                                      </p:cBhvr>
                                      <p:to>
                                        <p:strVal val="visible"/>
                                      </p:to>
                                    </p:set>
                                    <p:animEffect transition="in" filter="wipe(left)">
                                      <p:cBhvr>
                                        <p:cTn id="27" dur="500"/>
                                        <p:tgtEl>
                                          <p:spTgt spid="1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bldLvl="2" autoUpdateAnimBg="0"/>
    </p:bldLst>
  </p:timing>
</p:sld>
</file>

<file path=ppt/slides/slide1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Rectangle 17"/>
          <p:cNvSpPr>
            <a:spLocks noChangeArrowheads="1"/>
          </p:cNvSpPr>
          <p:nvPr/>
        </p:nvSpPr>
        <p:spPr bwMode="auto">
          <a:xfrm>
            <a:off x="555625" y="820738"/>
            <a:ext cx="7947025" cy="400050"/>
          </a:xfrm>
          <a:prstGeom prst="rect">
            <a:avLst/>
          </a:prstGeom>
          <a:noFill/>
          <a:ln w="9525" algn="ctr">
            <a:noFill/>
            <a:miter lim="800000"/>
            <a:headEnd/>
            <a:tailEnd/>
          </a:ln>
        </p:spPr>
        <p:txBody>
          <a:bodyPr>
            <a:spAutoFit/>
          </a:bodyPr>
          <a:lstStyle/>
          <a:p>
            <a:pPr>
              <a:spcBef>
                <a:spcPct val="10000"/>
              </a:spcBef>
              <a:spcAft>
                <a:spcPct val="10000"/>
              </a:spcAft>
            </a:pPr>
            <a:r>
              <a:rPr lang="zh-CN" altLang="en-US" sz="2000" dirty="0">
                <a:solidFill>
                  <a:srgbClr val="3D68AF"/>
                </a:solidFill>
              </a:rPr>
              <a:t>母国无差异曲线</a:t>
            </a:r>
            <a:endParaRPr lang="en-US" sz="2000" b="0" dirty="0"/>
          </a:p>
        </p:txBody>
      </p:sp>
      <p:grpSp>
        <p:nvGrpSpPr>
          <p:cNvPr id="2" name="Group 39"/>
          <p:cNvGrpSpPr>
            <a:grpSpLocks/>
          </p:cNvGrpSpPr>
          <p:nvPr/>
        </p:nvGrpSpPr>
        <p:grpSpPr bwMode="auto">
          <a:xfrm>
            <a:off x="646113" y="1295400"/>
            <a:ext cx="8269287" cy="5313363"/>
            <a:chOff x="566738" y="2200275"/>
            <a:chExt cx="7805737" cy="4219575"/>
          </a:xfrm>
        </p:grpSpPr>
        <p:sp>
          <p:nvSpPr>
            <p:cNvPr id="86036" name="Rectangle 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86037" name="Rectangle 9"/>
            <p:cNvSpPr>
              <a:spLocks noChangeArrowheads="1"/>
            </p:cNvSpPr>
            <p:nvPr/>
          </p:nvSpPr>
          <p:spPr bwMode="auto">
            <a:xfrm>
              <a:off x="581024" y="2219327"/>
              <a:ext cx="7772401" cy="278364"/>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11" name="Text Box 7"/>
          <p:cNvSpPr txBox="1">
            <a:spLocks noChangeArrowheads="1"/>
          </p:cNvSpPr>
          <p:nvPr/>
        </p:nvSpPr>
        <p:spPr bwMode="auto">
          <a:xfrm>
            <a:off x="665163" y="1316038"/>
            <a:ext cx="1263650" cy="285750"/>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2-2</a:t>
            </a:r>
          </a:p>
        </p:txBody>
      </p:sp>
      <p:sp>
        <p:nvSpPr>
          <p:cNvPr id="12" name="Rectangle 11"/>
          <p:cNvSpPr>
            <a:spLocks noChangeArrowheads="1"/>
          </p:cNvSpPr>
          <p:nvPr/>
        </p:nvSpPr>
        <p:spPr bwMode="auto">
          <a:xfrm>
            <a:off x="6143636" y="1643050"/>
            <a:ext cx="1870058" cy="338554"/>
          </a:xfrm>
          <a:prstGeom prst="rect">
            <a:avLst/>
          </a:prstGeom>
          <a:noFill/>
          <a:ln w="9525">
            <a:noFill/>
            <a:miter lim="800000"/>
            <a:headEnd/>
            <a:tailEnd/>
          </a:ln>
        </p:spPr>
        <p:txBody>
          <a:bodyPr wrap="square">
            <a:spAutoFit/>
          </a:bodyPr>
          <a:lstStyle/>
          <a:p>
            <a:pPr>
              <a:spcBef>
                <a:spcPct val="10000"/>
              </a:spcBef>
              <a:spcAft>
                <a:spcPct val="10000"/>
              </a:spcAft>
            </a:pPr>
            <a:r>
              <a:rPr lang="zh-CN" altLang="en-US" sz="1600" dirty="0"/>
              <a:t>均衡点为</a:t>
            </a:r>
            <a:r>
              <a:rPr lang="en-US" altLang="zh-CN" sz="1600" dirty="0"/>
              <a:t>A</a:t>
            </a:r>
            <a:r>
              <a:rPr lang="zh-CN" altLang="en-US" sz="1600" dirty="0"/>
              <a:t>点</a:t>
            </a:r>
            <a:endParaRPr lang="en-US" sz="1600" dirty="0"/>
          </a:p>
        </p:txBody>
      </p:sp>
      <p:sp>
        <p:nvSpPr>
          <p:cNvPr id="86032" name="Rectangle 27"/>
          <p:cNvSpPr>
            <a:spLocks noChangeArrowheads="1"/>
          </p:cNvSpPr>
          <p:nvPr/>
        </p:nvSpPr>
        <p:spPr bwMode="auto">
          <a:xfrm>
            <a:off x="892175" y="152400"/>
            <a:ext cx="2474913" cy="49212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86033" name="Straight Connector 29"/>
          <p:cNvCxnSpPr>
            <a:cxnSpLocks noChangeShapeType="1"/>
          </p:cNvCxnSpPr>
          <p:nvPr/>
        </p:nvCxnSpPr>
        <p:spPr bwMode="auto">
          <a:xfrm>
            <a:off x="566738" y="623888"/>
            <a:ext cx="2786062" cy="0"/>
          </a:xfrm>
          <a:prstGeom prst="line">
            <a:avLst/>
          </a:prstGeom>
          <a:noFill/>
          <a:ln w="19050" cap="rnd" algn="ctr">
            <a:solidFill>
              <a:srgbClr val="9C3A45"/>
            </a:solidFill>
            <a:prstDash val="sysDash"/>
            <a:round/>
            <a:headEnd/>
            <a:tailEnd/>
          </a:ln>
        </p:spPr>
      </p:cxnSp>
      <p:sp>
        <p:nvSpPr>
          <p:cNvPr id="31"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tabLst>
                <a:tab pos="290513" algn="l"/>
              </a:tabLst>
              <a:defRPr/>
            </a:pPr>
            <a:r>
              <a:rPr lang="en-US" sz="2400" kern="0" dirty="0">
                <a:solidFill>
                  <a:srgbClr val="69134B"/>
                </a:solidFill>
                <a:latin typeface="+mj-lt"/>
                <a:ea typeface="+mj-ea"/>
                <a:cs typeface="+mj-cs"/>
              </a:rPr>
              <a:t>2  </a:t>
            </a:r>
            <a:r>
              <a:rPr lang="zh-CN" altLang="en-US" sz="2400" kern="0" dirty="0">
                <a:solidFill>
                  <a:srgbClr val="69134B"/>
                </a:solidFill>
                <a:latin typeface="+mj-lt"/>
                <a:ea typeface="+mj-ea"/>
                <a:cs typeface="+mj-cs"/>
              </a:rPr>
              <a:t>李嘉图模型</a:t>
            </a:r>
            <a:endParaRPr lang="en-US" sz="2400" kern="0" dirty="0">
              <a:solidFill>
                <a:srgbClr val="69134B"/>
              </a:solidFill>
              <a:latin typeface="+mj-lt"/>
              <a:ea typeface="+mj-ea"/>
              <a:cs typeface="+mj-cs"/>
            </a:endParaRPr>
          </a:p>
        </p:txBody>
      </p:sp>
      <p:sp>
        <p:nvSpPr>
          <p:cNvPr id="86035" name="Text Box 22"/>
          <p:cNvSpPr txBox="1">
            <a:spLocks noChangeArrowheads="1"/>
          </p:cNvSpPr>
          <p:nvPr/>
        </p:nvSpPr>
        <p:spPr bwMode="auto">
          <a:xfrm>
            <a:off x="2270125" y="1306513"/>
            <a:ext cx="1441420" cy="307777"/>
          </a:xfrm>
          <a:prstGeom prst="rect">
            <a:avLst/>
          </a:prstGeom>
          <a:noFill/>
          <a:ln w="9525">
            <a:noFill/>
            <a:miter lim="800000"/>
            <a:headEnd/>
            <a:tailEnd/>
          </a:ln>
        </p:spPr>
        <p:txBody>
          <a:bodyPr wrap="none">
            <a:spAutoFit/>
          </a:bodyPr>
          <a:lstStyle/>
          <a:p>
            <a:r>
              <a:rPr lang="zh-CN" altLang="en-US" dirty="0">
                <a:solidFill>
                  <a:srgbClr val="8A3A6A"/>
                </a:solidFill>
              </a:rPr>
              <a:t>母国无贸易均衡</a:t>
            </a:r>
            <a:endParaRPr lang="en-US" dirty="0">
              <a:solidFill>
                <a:srgbClr val="8A3A6A"/>
              </a:solidFill>
            </a:endParaRPr>
          </a:p>
        </p:txBody>
      </p:sp>
      <p:pic>
        <p:nvPicPr>
          <p:cNvPr id="5122" name="Picture 2"/>
          <p:cNvPicPr>
            <a:picLocks noChangeAspect="1" noChangeArrowheads="1"/>
          </p:cNvPicPr>
          <p:nvPr/>
        </p:nvPicPr>
        <p:blipFill>
          <a:blip r:embed="rId3"/>
          <a:srcRect/>
          <a:stretch>
            <a:fillRect/>
          </a:stretch>
        </p:blipFill>
        <p:spPr bwMode="auto">
          <a:xfrm>
            <a:off x="1428728" y="2000240"/>
            <a:ext cx="6786610" cy="4601371"/>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3" dur="500"/>
                                        <p:tgtEl>
                                          <p:spTgt spid="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2">
                                            <p:txEl>
                                              <p:pRg st="0" end="0"/>
                                            </p:txEl>
                                          </p:spTgt>
                                        </p:tgtEl>
                                        <p:attrNameLst>
                                          <p:attrName>style.visibility</p:attrName>
                                        </p:attrNameLst>
                                      </p:cBhvr>
                                      <p:to>
                                        <p:strVal val="visible"/>
                                      </p:to>
                                    </p:set>
                                    <p:animEffect transition="in" filter="wipe(left)">
                                      <p:cBhvr>
                                        <p:cTn id="22"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1" grpId="0" animBg="1"/>
      <p:bldP spid="12" grpId="0" uiExpand="1" build="p" bldLvl="2"/>
    </p:bld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8065"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母国</a:t>
            </a:r>
            <a:endParaRPr lang="en-US" sz="2400" dirty="0">
              <a:solidFill>
                <a:srgbClr val="356A41"/>
              </a:solidFill>
            </a:endParaRPr>
          </a:p>
        </p:txBody>
      </p:sp>
      <p:sp>
        <p:nvSpPr>
          <p:cNvPr id="8" name="Rectangle 7"/>
          <p:cNvSpPr>
            <a:spLocks noChangeArrowheads="1"/>
          </p:cNvSpPr>
          <p:nvPr/>
        </p:nvSpPr>
        <p:spPr bwMode="auto">
          <a:xfrm>
            <a:off x="566738" y="1262063"/>
            <a:ext cx="7947025" cy="2603790"/>
          </a:xfrm>
          <a:prstGeom prst="rect">
            <a:avLst/>
          </a:prstGeom>
          <a:noFill/>
          <a:ln w="9525" algn="ctr">
            <a:noFill/>
            <a:miter lim="800000"/>
            <a:headEnd/>
            <a:tailEnd/>
          </a:ln>
        </p:spPr>
        <p:txBody>
          <a:bodyPr>
            <a:spAutoFit/>
          </a:bodyPr>
          <a:lstStyle/>
          <a:p>
            <a:pPr>
              <a:spcBef>
                <a:spcPct val="10000"/>
              </a:spcBef>
              <a:spcAft>
                <a:spcPct val="10000"/>
              </a:spcAft>
            </a:pPr>
            <a:r>
              <a:rPr lang="zh-CN" altLang="en-US" sz="2400" dirty="0">
                <a:solidFill>
                  <a:srgbClr val="3D68AF"/>
                </a:solidFill>
              </a:rPr>
              <a:t>机会成本和价格</a:t>
            </a:r>
            <a:endParaRPr lang="en-US" altLang="zh-CN" sz="2400" dirty="0">
              <a:solidFill>
                <a:srgbClr val="3D68AF"/>
              </a:solidFill>
            </a:endParaRPr>
          </a:p>
          <a:p>
            <a:pPr>
              <a:spcBef>
                <a:spcPct val="10000"/>
              </a:spcBef>
              <a:spcAft>
                <a:spcPct val="10000"/>
              </a:spcAft>
            </a:pPr>
            <a:endParaRPr lang="en-US" altLang="zh-CN" sz="2400" dirty="0">
              <a:solidFill>
                <a:srgbClr val="3D68AF"/>
              </a:solidFill>
            </a:endParaRPr>
          </a:p>
          <a:p>
            <a:pPr>
              <a:spcBef>
                <a:spcPct val="10000"/>
              </a:spcBef>
              <a:spcAft>
                <a:spcPct val="10000"/>
              </a:spcAft>
            </a:pPr>
            <a:r>
              <a:rPr lang="zh-CN" altLang="en-US" sz="2400" dirty="0">
                <a:solidFill>
                  <a:srgbClr val="3D68AF"/>
                </a:solidFill>
              </a:rPr>
              <a:t>完全竞争条件下，</a:t>
            </a:r>
            <a:r>
              <a:rPr lang="en-US" altLang="zh-CN" sz="2400" dirty="0">
                <a:solidFill>
                  <a:srgbClr val="3D68AF"/>
                </a:solidFill>
              </a:rPr>
              <a:t>PPF</a:t>
            </a:r>
            <a:r>
              <a:rPr lang="zh-CN" altLang="en-US" sz="2400" dirty="0">
                <a:solidFill>
                  <a:srgbClr val="3D68AF"/>
                </a:solidFill>
              </a:rPr>
              <a:t>（生产可能性边界）等于生产小麦的机会成本，等同于小麦的相对价格；</a:t>
            </a:r>
            <a:endParaRPr lang="en-US" sz="2400" b="0" dirty="0"/>
          </a:p>
          <a:p>
            <a:pPr>
              <a:spcBef>
                <a:spcPct val="10000"/>
              </a:spcBef>
              <a:spcAft>
                <a:spcPct val="10000"/>
              </a:spcAft>
            </a:pPr>
            <a:endParaRPr lang="en-US" sz="2400" b="0" dirty="0">
              <a:solidFill>
                <a:srgbClr val="3D68AF"/>
              </a:solidFill>
            </a:endParaRPr>
          </a:p>
          <a:p>
            <a:pPr algn="ctr">
              <a:spcBef>
                <a:spcPct val="10000"/>
              </a:spcBef>
              <a:spcAft>
                <a:spcPct val="10000"/>
              </a:spcAft>
            </a:pPr>
            <a:r>
              <a:rPr lang="zh-CN" altLang="en-US" sz="2400" b="0" dirty="0"/>
              <a:t>价格反映一种商品的机会成本</a:t>
            </a:r>
            <a:r>
              <a:rPr lang="en-US" sz="2400" b="0" dirty="0"/>
              <a:t>.</a:t>
            </a:r>
          </a:p>
        </p:txBody>
      </p:sp>
      <p:sp>
        <p:nvSpPr>
          <p:cNvPr id="88067" name="Rectangle 9"/>
          <p:cNvSpPr>
            <a:spLocks noChangeArrowheads="1"/>
          </p:cNvSpPr>
          <p:nvPr/>
        </p:nvSpPr>
        <p:spPr bwMode="auto">
          <a:xfrm>
            <a:off x="892175" y="152400"/>
            <a:ext cx="2474913" cy="49212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88068" name="Straight Connector 10"/>
          <p:cNvCxnSpPr>
            <a:cxnSpLocks noChangeShapeType="1"/>
          </p:cNvCxnSpPr>
          <p:nvPr/>
        </p:nvCxnSpPr>
        <p:spPr bwMode="auto">
          <a:xfrm>
            <a:off x="566738" y="623888"/>
            <a:ext cx="2786062" cy="0"/>
          </a:xfrm>
          <a:prstGeom prst="line">
            <a:avLst/>
          </a:prstGeom>
          <a:noFill/>
          <a:ln w="19050" cap="rnd" algn="ctr">
            <a:solidFill>
              <a:srgbClr val="9C3A45"/>
            </a:solidFill>
            <a:prstDash val="sysDash"/>
            <a:round/>
            <a:headEnd/>
            <a:tailEnd/>
          </a:ln>
        </p:spPr>
      </p:cxnSp>
      <p:sp>
        <p:nvSpPr>
          <p:cNvPr id="12"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tabLst>
                <a:tab pos="290513" algn="l"/>
              </a:tabLst>
              <a:defRPr/>
            </a:pPr>
            <a:r>
              <a:rPr lang="en-US" sz="2400" kern="0" dirty="0">
                <a:solidFill>
                  <a:srgbClr val="69134B"/>
                </a:solidFill>
                <a:latin typeface="+mj-lt"/>
                <a:ea typeface="+mj-ea"/>
                <a:cs typeface="+mj-cs"/>
              </a:rPr>
              <a:t>2  </a:t>
            </a:r>
            <a:r>
              <a:rPr lang="zh-CN" altLang="en-US" sz="2400" kern="0" dirty="0">
                <a:solidFill>
                  <a:srgbClr val="69134B"/>
                </a:solidFill>
                <a:latin typeface="+mj-lt"/>
                <a:ea typeface="+mj-ea"/>
                <a:cs typeface="+mj-cs"/>
              </a:rPr>
              <a:t>李嘉图模型</a:t>
            </a:r>
            <a:endParaRPr lang="en-US" sz="2400" kern="0" dirty="0">
              <a:solidFill>
                <a:srgbClr val="69134B"/>
              </a:solidFill>
              <a:latin typeface="+mj-lt"/>
              <a:ea typeface="+mj-ea"/>
              <a:cs typeface="+mj-cs"/>
            </a:endParaRPr>
          </a:p>
        </p:txBody>
      </p:sp>
      <p:pic>
        <p:nvPicPr>
          <p:cNvPr id="66562" name="Picture 2" descr="D:\My Documents\Tencent Files\448312448\Image\C2C\5F703EEDEC92F76E90BCE7D637A60494.jpg"/>
          <p:cNvPicPr>
            <a:picLocks noChangeAspect="1" noChangeArrowheads="1"/>
          </p:cNvPicPr>
          <p:nvPr/>
        </p:nvPicPr>
        <p:blipFill>
          <a:blip r:embed="rId3"/>
          <a:srcRect/>
          <a:stretch>
            <a:fillRect/>
          </a:stretch>
        </p:blipFill>
        <p:spPr bwMode="auto">
          <a:xfrm>
            <a:off x="214282" y="4071942"/>
            <a:ext cx="8752816" cy="2071702"/>
          </a:xfrm>
          <a:prstGeom prst="rect">
            <a:avLst/>
          </a:prstGeom>
          <a:noFill/>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animEffect transition="in" filter="wipe(left)">
                                      <p:cBhvr>
                                        <p:cTn id="11" dur="500"/>
                                        <p:tgtEl>
                                          <p:spTgt spid="8">
                                            <p:txEl>
                                              <p:pRg st="2" end="2"/>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animEffect transition="in" filter="wipe(left)">
                                      <p:cBhvr>
                                        <p:cTn id="1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bldLvl="2"/>
    </p:bldLst>
  </p:timing>
</p:sld>
</file>

<file path=ppt/slides/slide1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0113"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母国</a:t>
            </a:r>
            <a:endParaRPr lang="en-US" sz="2400" dirty="0">
              <a:solidFill>
                <a:srgbClr val="356A41"/>
              </a:solidFill>
            </a:endParaRPr>
          </a:p>
        </p:txBody>
      </p:sp>
      <p:sp>
        <p:nvSpPr>
          <p:cNvPr id="9" name="Rectangle 8"/>
          <p:cNvSpPr>
            <a:spLocks noChangeArrowheads="1"/>
          </p:cNvSpPr>
          <p:nvPr/>
        </p:nvSpPr>
        <p:spPr bwMode="auto">
          <a:xfrm>
            <a:off x="566738" y="1322388"/>
            <a:ext cx="8120062" cy="3416320"/>
          </a:xfrm>
          <a:prstGeom prst="rect">
            <a:avLst/>
          </a:prstGeom>
          <a:noFill/>
          <a:ln w="9525" algn="ctr">
            <a:noFill/>
            <a:miter lim="800000"/>
            <a:headEnd/>
            <a:tailEnd/>
          </a:ln>
          <a:effectLst/>
        </p:spPr>
        <p:txBody>
          <a:bodyPr>
            <a:spAutoFit/>
          </a:bodyPr>
          <a:lstStyle/>
          <a:p>
            <a:pPr>
              <a:spcBef>
                <a:spcPct val="10000"/>
              </a:spcBef>
              <a:spcAft>
                <a:spcPct val="10000"/>
              </a:spcAft>
              <a:defRPr/>
            </a:pPr>
            <a:r>
              <a:rPr lang="zh-CN" altLang="en-US" sz="2400" dirty="0">
                <a:solidFill>
                  <a:srgbClr val="3D68AF"/>
                </a:solidFill>
              </a:rPr>
              <a:t>工资</a:t>
            </a:r>
            <a:endParaRPr lang="en-US" sz="2400" dirty="0">
              <a:solidFill>
                <a:srgbClr val="3D68AF"/>
              </a:solidFill>
            </a:endParaRPr>
          </a:p>
          <a:p>
            <a:pPr marL="342900" indent="-342900">
              <a:lnSpc>
                <a:spcPct val="150000"/>
              </a:lnSpc>
              <a:spcBef>
                <a:spcPct val="10000"/>
              </a:spcBef>
              <a:spcAft>
                <a:spcPct val="10000"/>
              </a:spcAft>
              <a:buFont typeface="Arial" pitchFamily="34" charset="0"/>
              <a:buChar char="•"/>
              <a:defRPr/>
            </a:pPr>
            <a:r>
              <a:rPr lang="zh-CN" altLang="en-US" sz="2400" b="0" dirty="0"/>
              <a:t>完全竞争市场下，不同部门的工资水平相同</a:t>
            </a:r>
            <a:endParaRPr lang="en-US" altLang="zh-CN" sz="2400" b="0" dirty="0"/>
          </a:p>
          <a:p>
            <a:pPr marL="342900" indent="-342900">
              <a:lnSpc>
                <a:spcPct val="150000"/>
              </a:lnSpc>
              <a:spcBef>
                <a:spcPct val="10000"/>
              </a:spcBef>
              <a:spcAft>
                <a:spcPct val="10000"/>
              </a:spcAft>
              <a:buFont typeface="Arial" pitchFamily="34" charset="0"/>
              <a:buChar char="•"/>
              <a:defRPr/>
            </a:pPr>
            <a:r>
              <a:rPr lang="en-US" altLang="zh-CN" sz="2400" b="0" i="1" dirty="0"/>
              <a:t>P</a:t>
            </a:r>
            <a:r>
              <a:rPr lang="en-US" altLang="zh-CN" sz="2400" b="0" i="1" baseline="-25000" dirty="0"/>
              <a:t>W</a:t>
            </a:r>
            <a:r>
              <a:rPr lang="en-US" altLang="zh-CN" sz="2400" b="0" dirty="0"/>
              <a:t> • </a:t>
            </a:r>
            <a:r>
              <a:rPr lang="en-US" altLang="zh-CN" sz="2400" b="0" i="1" dirty="0"/>
              <a:t>MPL</a:t>
            </a:r>
            <a:r>
              <a:rPr lang="en-US" altLang="zh-CN" sz="2400" b="0" i="1" baseline="-25000" dirty="0"/>
              <a:t>W</a:t>
            </a:r>
            <a:r>
              <a:rPr lang="en-US" altLang="zh-CN" sz="2400" b="0" dirty="0"/>
              <a:t> = </a:t>
            </a:r>
            <a:r>
              <a:rPr lang="en-US" altLang="zh-CN" sz="2400" b="0" i="1" dirty="0"/>
              <a:t>P</a:t>
            </a:r>
            <a:r>
              <a:rPr lang="en-US" altLang="zh-CN" sz="2400" b="0" i="1" baseline="-25000" dirty="0"/>
              <a:t>C</a:t>
            </a:r>
            <a:r>
              <a:rPr lang="en-US" altLang="zh-CN" sz="2400" b="0" dirty="0"/>
              <a:t> • </a:t>
            </a:r>
            <a:r>
              <a:rPr lang="en-US" altLang="zh-CN" sz="2400" b="0" i="1" dirty="0"/>
              <a:t>MPL</a:t>
            </a:r>
            <a:r>
              <a:rPr lang="en-US" altLang="zh-CN" sz="2400" b="0" i="1" baseline="-25000" dirty="0"/>
              <a:t>C</a:t>
            </a:r>
            <a:endParaRPr lang="en-US" altLang="zh-CN" sz="2400" b="0" dirty="0"/>
          </a:p>
          <a:p>
            <a:pPr marL="342900" indent="-342900">
              <a:lnSpc>
                <a:spcPct val="150000"/>
              </a:lnSpc>
              <a:spcBef>
                <a:spcPct val="10000"/>
              </a:spcBef>
              <a:spcAft>
                <a:spcPct val="10000"/>
              </a:spcAft>
              <a:buFont typeface="Arial" pitchFamily="34" charset="0"/>
              <a:buChar char="•"/>
              <a:defRPr/>
            </a:pPr>
            <a:r>
              <a:rPr lang="zh-CN" altLang="en-US" sz="2400" b="0" dirty="0"/>
              <a:t>简单处理可得：</a:t>
            </a:r>
            <a:r>
              <a:rPr lang="en-US" altLang="zh-CN" sz="2400" b="0" i="1" dirty="0"/>
              <a:t> P</a:t>
            </a:r>
            <a:r>
              <a:rPr lang="en-US" altLang="zh-CN" sz="2400" b="0" i="1" baseline="-25000" dirty="0"/>
              <a:t>W</a:t>
            </a:r>
            <a:r>
              <a:rPr lang="en-US" altLang="zh-CN" sz="2400" b="0" dirty="0"/>
              <a:t>/</a:t>
            </a:r>
            <a:r>
              <a:rPr lang="en-US" altLang="zh-CN" sz="2400" b="0" i="1" dirty="0"/>
              <a:t>P</a:t>
            </a:r>
            <a:r>
              <a:rPr lang="en-US" altLang="zh-CN" sz="2400" b="0" i="1" baseline="-25000" dirty="0"/>
              <a:t>C</a:t>
            </a:r>
            <a:r>
              <a:rPr lang="en-US" altLang="zh-CN" sz="2400" b="0" dirty="0"/>
              <a:t> = </a:t>
            </a:r>
            <a:r>
              <a:rPr lang="en-US" altLang="zh-CN" sz="2400" b="0" i="1" dirty="0"/>
              <a:t>MPL</a:t>
            </a:r>
            <a:r>
              <a:rPr lang="en-US" altLang="zh-CN" sz="2400" b="0" i="1" baseline="-25000" dirty="0"/>
              <a:t>C</a:t>
            </a:r>
            <a:r>
              <a:rPr lang="en-US" altLang="zh-CN" sz="2400" b="0" dirty="0"/>
              <a:t>/</a:t>
            </a:r>
            <a:r>
              <a:rPr lang="en-US" altLang="zh-CN" sz="2400" b="0" i="1" dirty="0"/>
              <a:t>MPL</a:t>
            </a:r>
            <a:r>
              <a:rPr lang="en-US" altLang="zh-CN" sz="2400" b="0" i="1" baseline="-25000" dirty="0"/>
              <a:t>W</a:t>
            </a:r>
            <a:r>
              <a:rPr lang="en-US" sz="2400" b="0" dirty="0"/>
              <a:t>.</a:t>
            </a:r>
          </a:p>
          <a:p>
            <a:pPr marL="342900" indent="-342900">
              <a:lnSpc>
                <a:spcPct val="150000"/>
              </a:lnSpc>
              <a:spcBef>
                <a:spcPct val="10000"/>
              </a:spcBef>
              <a:spcAft>
                <a:spcPct val="10000"/>
              </a:spcAft>
              <a:buFont typeface="Arial" pitchFamily="34" charset="0"/>
              <a:buChar char="•"/>
              <a:defRPr/>
            </a:pPr>
            <a:r>
              <a:rPr lang="zh-CN" altLang="en-US" sz="2400" b="0" dirty="0"/>
              <a:t>公式的左边为小麦的相对价格</a:t>
            </a:r>
            <a:r>
              <a:rPr lang="en-US" sz="2400" b="0" dirty="0"/>
              <a:t>.</a:t>
            </a:r>
          </a:p>
          <a:p>
            <a:pPr marL="342900" indent="-342900">
              <a:spcBef>
                <a:spcPct val="10000"/>
              </a:spcBef>
              <a:spcAft>
                <a:spcPct val="10000"/>
              </a:spcAft>
              <a:buFont typeface="Arial" pitchFamily="34" charset="0"/>
              <a:buChar char="•"/>
              <a:defRPr/>
            </a:pPr>
            <a:endParaRPr lang="en-US" sz="2400" b="0" dirty="0"/>
          </a:p>
        </p:txBody>
      </p:sp>
      <p:sp>
        <p:nvSpPr>
          <p:cNvPr id="90115" name="Rectangle 9"/>
          <p:cNvSpPr>
            <a:spLocks noChangeArrowheads="1"/>
          </p:cNvSpPr>
          <p:nvPr/>
        </p:nvSpPr>
        <p:spPr bwMode="auto">
          <a:xfrm>
            <a:off x="892175" y="152400"/>
            <a:ext cx="2474913" cy="49212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90116" name="Straight Connector 10"/>
          <p:cNvCxnSpPr>
            <a:cxnSpLocks noChangeShapeType="1"/>
          </p:cNvCxnSpPr>
          <p:nvPr/>
        </p:nvCxnSpPr>
        <p:spPr bwMode="auto">
          <a:xfrm>
            <a:off x="566738" y="623888"/>
            <a:ext cx="2786062" cy="0"/>
          </a:xfrm>
          <a:prstGeom prst="line">
            <a:avLst/>
          </a:prstGeom>
          <a:noFill/>
          <a:ln w="19050" cap="rnd" algn="ctr">
            <a:solidFill>
              <a:srgbClr val="9C3A45"/>
            </a:solidFill>
            <a:prstDash val="sysDash"/>
            <a:round/>
            <a:headEnd/>
            <a:tailEnd/>
          </a:ln>
        </p:spPr>
      </p:cxnSp>
      <p:sp>
        <p:nvSpPr>
          <p:cNvPr id="12"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tabLst>
                <a:tab pos="290513" algn="l"/>
              </a:tabLst>
              <a:defRPr/>
            </a:pPr>
            <a:r>
              <a:rPr lang="en-US" sz="2400" kern="0" dirty="0">
                <a:solidFill>
                  <a:srgbClr val="69134B"/>
                </a:solidFill>
                <a:latin typeface="+mj-lt"/>
                <a:ea typeface="+mj-ea"/>
                <a:cs typeface="+mj-cs"/>
              </a:rPr>
              <a:t>2  </a:t>
            </a:r>
            <a:r>
              <a:rPr lang="zh-CN" altLang="en-US" sz="2400" kern="0" dirty="0">
                <a:solidFill>
                  <a:srgbClr val="69134B"/>
                </a:solidFill>
                <a:latin typeface="+mj-lt"/>
                <a:ea typeface="+mj-ea"/>
                <a:cs typeface="+mj-cs"/>
              </a:rPr>
              <a:t>李嘉图模型</a:t>
            </a:r>
            <a:endParaRPr lang="en-US" sz="2400" kern="0" dirty="0">
              <a:solidFill>
                <a:srgbClr val="69134B"/>
              </a:solidFill>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wipe(left)">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wipe(left)">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wipe(left)">
                                      <p:cBhvr>
                                        <p:cTn id="22" dur="500"/>
                                        <p:tgtEl>
                                          <p:spTgt spid="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9">
                                            <p:txEl>
                                              <p:pRg st="4" end="4"/>
                                            </p:txEl>
                                          </p:spTgt>
                                        </p:tgtEl>
                                        <p:attrNameLst>
                                          <p:attrName>style.visibility</p:attrName>
                                        </p:attrNameLst>
                                      </p:cBhvr>
                                      <p:to>
                                        <p:strVal val="visible"/>
                                      </p:to>
                                    </p:set>
                                    <p:animEffect transition="in" filter="wipe(left)">
                                      <p:cBhvr>
                                        <p:cTn id="27" dur="500"/>
                                        <p:tgtEl>
                                          <p:spTgt spid="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bldLvl="3"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2213"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外国</a:t>
            </a:r>
            <a:endParaRPr lang="en-US" sz="2400" dirty="0">
              <a:solidFill>
                <a:srgbClr val="356A41"/>
              </a:solidFill>
            </a:endParaRPr>
          </a:p>
        </p:txBody>
      </p:sp>
      <p:sp>
        <p:nvSpPr>
          <p:cNvPr id="94210" name="Rectangle 18"/>
          <p:cNvSpPr>
            <a:spLocks noChangeArrowheads="1"/>
          </p:cNvSpPr>
          <p:nvPr/>
        </p:nvSpPr>
        <p:spPr bwMode="auto">
          <a:xfrm>
            <a:off x="892175" y="152400"/>
            <a:ext cx="2474913" cy="49212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94211" name="Straight Connector 19"/>
          <p:cNvCxnSpPr>
            <a:cxnSpLocks noChangeShapeType="1"/>
          </p:cNvCxnSpPr>
          <p:nvPr/>
        </p:nvCxnSpPr>
        <p:spPr bwMode="auto">
          <a:xfrm>
            <a:off x="566738" y="623888"/>
            <a:ext cx="2786062" cy="0"/>
          </a:xfrm>
          <a:prstGeom prst="line">
            <a:avLst/>
          </a:prstGeom>
          <a:noFill/>
          <a:ln w="19050" cap="rnd" algn="ctr">
            <a:solidFill>
              <a:srgbClr val="9C3A45"/>
            </a:solidFill>
            <a:prstDash val="sysDash"/>
            <a:round/>
            <a:headEnd/>
            <a:tailEnd/>
          </a:ln>
        </p:spPr>
      </p:cxnSp>
      <p:sp>
        <p:nvSpPr>
          <p:cNvPr id="21"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tabLst>
                <a:tab pos="290513" algn="l"/>
              </a:tabLst>
              <a:defRPr/>
            </a:pPr>
            <a:r>
              <a:rPr lang="en-US" sz="2400" kern="0" dirty="0">
                <a:solidFill>
                  <a:srgbClr val="69134B"/>
                </a:solidFill>
                <a:latin typeface="+mj-lt"/>
                <a:ea typeface="+mj-ea"/>
                <a:cs typeface="+mj-cs"/>
              </a:rPr>
              <a:t>2  </a:t>
            </a:r>
            <a:r>
              <a:rPr lang="zh-CN" altLang="en-US" sz="2400" kern="0" dirty="0">
                <a:solidFill>
                  <a:srgbClr val="69134B"/>
                </a:solidFill>
                <a:latin typeface="+mj-lt"/>
                <a:ea typeface="+mj-ea"/>
                <a:cs typeface="+mj-cs"/>
              </a:rPr>
              <a:t>李嘉图模型</a:t>
            </a:r>
            <a:endParaRPr lang="en-US" sz="2400" kern="0" dirty="0">
              <a:solidFill>
                <a:srgbClr val="69134B"/>
              </a:solidFill>
              <a:latin typeface="+mj-lt"/>
              <a:ea typeface="+mj-ea"/>
              <a:cs typeface="+mj-cs"/>
            </a:endParaRPr>
          </a:p>
        </p:txBody>
      </p:sp>
      <p:sp>
        <p:nvSpPr>
          <p:cNvPr id="3" name="Rectangle 2"/>
          <p:cNvSpPr>
            <a:spLocks noChangeArrowheads="1"/>
          </p:cNvSpPr>
          <p:nvPr/>
        </p:nvSpPr>
        <p:spPr bwMode="auto">
          <a:xfrm>
            <a:off x="585788" y="1282700"/>
            <a:ext cx="8101012" cy="2384307"/>
          </a:xfrm>
          <a:prstGeom prst="rect">
            <a:avLst/>
          </a:prstGeom>
          <a:noFill/>
          <a:ln w="9525">
            <a:noFill/>
            <a:miter lim="800000"/>
            <a:headEnd/>
            <a:tailEnd/>
          </a:ln>
        </p:spPr>
        <p:txBody>
          <a:bodyPr>
            <a:spAutoFit/>
          </a:bodyPr>
          <a:lstStyle/>
          <a:p>
            <a:pPr marL="457200" lvl="2" indent="-457200">
              <a:lnSpc>
                <a:spcPct val="150000"/>
              </a:lnSpc>
              <a:spcBef>
                <a:spcPct val="10000"/>
              </a:spcBef>
              <a:spcAft>
                <a:spcPct val="10000"/>
              </a:spcAft>
              <a:buFont typeface="Arial" charset="0"/>
              <a:buChar char="•"/>
            </a:pPr>
            <a:r>
              <a:rPr lang="zh-CN" altLang="en-US" sz="2400" b="0" dirty="0"/>
              <a:t>假设外国工人的边际产出为：</a:t>
            </a:r>
            <a:endParaRPr lang="en-US" sz="2400" b="0" dirty="0"/>
          </a:p>
          <a:p>
            <a:pPr marL="457200" lvl="2" indent="-457200">
              <a:lnSpc>
                <a:spcPct val="150000"/>
              </a:lnSpc>
              <a:spcBef>
                <a:spcPct val="10000"/>
              </a:spcBef>
              <a:spcAft>
                <a:spcPct val="10000"/>
              </a:spcAft>
              <a:buFont typeface="Arial" charset="0"/>
              <a:buChar char="•"/>
            </a:pPr>
            <a:r>
              <a:rPr lang="en-US" sz="2400" b="0" i="1" dirty="0"/>
              <a:t>MPL</a:t>
            </a:r>
            <a:r>
              <a:rPr lang="en-US" sz="2400" b="0" dirty="0"/>
              <a:t>*</a:t>
            </a:r>
            <a:r>
              <a:rPr lang="en-US" sz="2400" b="0" i="1" baseline="-25000" dirty="0"/>
              <a:t>W</a:t>
            </a:r>
            <a:r>
              <a:rPr lang="en-US" sz="2400" b="0" dirty="0"/>
              <a:t> = 1, </a:t>
            </a:r>
            <a:r>
              <a:rPr lang="en-US" sz="2400" b="0" i="1" dirty="0"/>
              <a:t>MPL</a:t>
            </a:r>
            <a:r>
              <a:rPr lang="en-US" sz="2400" b="0" dirty="0"/>
              <a:t>*</a:t>
            </a:r>
            <a:r>
              <a:rPr lang="en-US" sz="2400" b="0" i="1" baseline="-25000" dirty="0"/>
              <a:t>C</a:t>
            </a:r>
            <a:r>
              <a:rPr lang="en-US" sz="2400" b="0" dirty="0"/>
              <a:t> = 1</a:t>
            </a:r>
          </a:p>
          <a:p>
            <a:pPr marL="457200" lvl="2" indent="-457200">
              <a:lnSpc>
                <a:spcPct val="150000"/>
              </a:lnSpc>
              <a:spcBef>
                <a:spcPct val="10000"/>
              </a:spcBef>
              <a:spcAft>
                <a:spcPct val="10000"/>
              </a:spcAft>
              <a:buFont typeface="Arial" charset="0"/>
              <a:buChar char="•"/>
            </a:pPr>
            <a:r>
              <a:rPr lang="zh-CN" altLang="en-US" sz="2400" b="0" dirty="0"/>
              <a:t>假设共有</a:t>
            </a:r>
            <a:r>
              <a:rPr lang="en-US" altLang="zh-CN" sz="2400" b="0" dirty="0"/>
              <a:t>100</a:t>
            </a:r>
            <a:r>
              <a:rPr lang="zh-CN" altLang="en-US" sz="2400" b="0" dirty="0"/>
              <a:t>个工人，为此，最多可生产</a:t>
            </a:r>
            <a:r>
              <a:rPr lang="en-US" altLang="zh-CN" sz="2400" b="0" dirty="0"/>
              <a:t>100</a:t>
            </a:r>
            <a:r>
              <a:rPr lang="zh-CN" altLang="en-US" sz="2400" b="0" dirty="0"/>
              <a:t>单位的小麦或</a:t>
            </a:r>
            <a:r>
              <a:rPr lang="en-US" altLang="zh-CN" sz="2400" b="0" dirty="0"/>
              <a:t>100</a:t>
            </a:r>
            <a:r>
              <a:rPr lang="zh-CN" altLang="en-US" sz="2400" b="0" dirty="0"/>
              <a:t>单位的布；</a:t>
            </a:r>
            <a:endParaRPr lang="en-US" sz="2400" b="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62213"/>
                                        </p:tgtEl>
                                        <p:attrNameLst>
                                          <p:attrName>style.visibility</p:attrName>
                                        </p:attrNameLst>
                                      </p:cBhvr>
                                      <p:to>
                                        <p:strVal val="visible"/>
                                      </p:to>
                                    </p:set>
                                    <p:animEffect transition="in" filter="wipe(left)">
                                      <p:cBhvr>
                                        <p:cTn id="7" dur="500"/>
                                        <p:tgtEl>
                                          <p:spTgt spid="86221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left)">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left)">
                                      <p:cBhvr>
                                        <p:cTn id="21"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3" grpId="0"/>
      <p:bldP spid="3" grpId="0" uiExpand="1" build="p" bldLvl="2"/>
    </p:bld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6257"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外国</a:t>
            </a:r>
            <a:endParaRPr lang="en-US" sz="2400" dirty="0">
              <a:solidFill>
                <a:srgbClr val="356A41"/>
              </a:solidFill>
            </a:endParaRPr>
          </a:p>
        </p:txBody>
      </p:sp>
      <p:sp>
        <p:nvSpPr>
          <p:cNvPr id="18" name="Rectangle 17"/>
          <p:cNvSpPr>
            <a:spLocks noChangeArrowheads="1"/>
          </p:cNvSpPr>
          <p:nvPr/>
        </p:nvSpPr>
        <p:spPr bwMode="auto">
          <a:xfrm>
            <a:off x="566738" y="1298575"/>
            <a:ext cx="7947025" cy="400050"/>
          </a:xfrm>
          <a:prstGeom prst="rect">
            <a:avLst/>
          </a:prstGeom>
          <a:noFill/>
          <a:ln w="9525" algn="ctr">
            <a:noFill/>
            <a:miter lim="800000"/>
            <a:headEnd/>
            <a:tailEnd/>
          </a:ln>
        </p:spPr>
        <p:txBody>
          <a:bodyPr>
            <a:spAutoFit/>
          </a:bodyPr>
          <a:lstStyle/>
          <a:p>
            <a:pPr>
              <a:spcBef>
                <a:spcPct val="10000"/>
              </a:spcBef>
              <a:spcAft>
                <a:spcPct val="10000"/>
              </a:spcAft>
            </a:pPr>
            <a:r>
              <a:rPr lang="en-US" sz="2000">
                <a:solidFill>
                  <a:srgbClr val="3D68AF"/>
                </a:solidFill>
              </a:rPr>
              <a:t>Foreign Production Possibilities Frontier</a:t>
            </a:r>
            <a:endParaRPr lang="en-US" sz="2000" b="0"/>
          </a:p>
        </p:txBody>
      </p:sp>
      <p:grpSp>
        <p:nvGrpSpPr>
          <p:cNvPr id="2" name="Group 39"/>
          <p:cNvGrpSpPr>
            <a:grpSpLocks/>
          </p:cNvGrpSpPr>
          <p:nvPr/>
        </p:nvGrpSpPr>
        <p:grpSpPr bwMode="auto">
          <a:xfrm>
            <a:off x="646113" y="1828800"/>
            <a:ext cx="8040687" cy="4429125"/>
            <a:chOff x="566738" y="2200275"/>
            <a:chExt cx="7805737" cy="4219575"/>
          </a:xfrm>
        </p:grpSpPr>
        <p:sp>
          <p:nvSpPr>
            <p:cNvPr id="96271" name="Rectangle 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96272" name="Rectangle 9"/>
            <p:cNvSpPr>
              <a:spLocks noChangeArrowheads="1"/>
            </p:cNvSpPr>
            <p:nvPr/>
          </p:nvSpPr>
          <p:spPr bwMode="auto">
            <a:xfrm>
              <a:off x="581024" y="2219327"/>
              <a:ext cx="7772401" cy="310482"/>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11" name="Text Box 7"/>
          <p:cNvSpPr txBox="1">
            <a:spLocks noChangeArrowheads="1"/>
          </p:cNvSpPr>
          <p:nvPr/>
        </p:nvSpPr>
        <p:spPr bwMode="auto">
          <a:xfrm>
            <a:off x="665163" y="1849438"/>
            <a:ext cx="1263650" cy="285750"/>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2-3</a:t>
            </a:r>
          </a:p>
        </p:txBody>
      </p:sp>
      <p:sp>
        <p:nvSpPr>
          <p:cNvPr id="12" name="Rectangle 11"/>
          <p:cNvSpPr>
            <a:spLocks noChangeArrowheads="1"/>
          </p:cNvSpPr>
          <p:nvPr/>
        </p:nvSpPr>
        <p:spPr bwMode="auto">
          <a:xfrm>
            <a:off x="6172200" y="3733800"/>
            <a:ext cx="2438400" cy="646331"/>
          </a:xfrm>
          <a:prstGeom prst="rect">
            <a:avLst/>
          </a:prstGeom>
          <a:noFill/>
          <a:ln w="9525">
            <a:noFill/>
            <a:miter lim="800000"/>
            <a:headEnd/>
            <a:tailEnd/>
          </a:ln>
        </p:spPr>
        <p:txBody>
          <a:bodyPr wrap="square">
            <a:spAutoFit/>
          </a:bodyPr>
          <a:lstStyle/>
          <a:p>
            <a:pPr>
              <a:spcBef>
                <a:spcPct val="10000"/>
              </a:spcBef>
              <a:spcAft>
                <a:spcPct val="10000"/>
              </a:spcAft>
            </a:pPr>
            <a:r>
              <a:rPr lang="zh-CN" altLang="en-US" sz="1800" dirty="0"/>
              <a:t>外国</a:t>
            </a:r>
            <a:r>
              <a:rPr lang="en-US" altLang="zh-CN" sz="1800" dirty="0"/>
              <a:t>PPF</a:t>
            </a:r>
            <a:r>
              <a:rPr lang="zh-CN" altLang="en-US" sz="1800" dirty="0"/>
              <a:t>曲线也是一条直接，斜率为</a:t>
            </a:r>
            <a:r>
              <a:rPr lang="en-US" altLang="zh-CN" sz="1800" dirty="0"/>
              <a:t>-1</a:t>
            </a:r>
            <a:r>
              <a:rPr lang="zh-CN" altLang="en-US" sz="1800" dirty="0"/>
              <a:t>；</a:t>
            </a:r>
            <a:endParaRPr lang="en-US" sz="1800" dirty="0"/>
          </a:p>
        </p:txBody>
      </p:sp>
      <p:sp>
        <p:nvSpPr>
          <p:cNvPr id="96268" name="Rectangle 18"/>
          <p:cNvSpPr>
            <a:spLocks noChangeArrowheads="1"/>
          </p:cNvSpPr>
          <p:nvPr/>
        </p:nvSpPr>
        <p:spPr bwMode="auto">
          <a:xfrm>
            <a:off x="892175" y="152400"/>
            <a:ext cx="2474913" cy="49212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96269" name="Straight Connector 19"/>
          <p:cNvCxnSpPr>
            <a:cxnSpLocks noChangeShapeType="1"/>
          </p:cNvCxnSpPr>
          <p:nvPr/>
        </p:nvCxnSpPr>
        <p:spPr bwMode="auto">
          <a:xfrm>
            <a:off x="566738" y="623888"/>
            <a:ext cx="2786062" cy="0"/>
          </a:xfrm>
          <a:prstGeom prst="line">
            <a:avLst/>
          </a:prstGeom>
          <a:noFill/>
          <a:ln w="19050" cap="rnd" algn="ctr">
            <a:solidFill>
              <a:srgbClr val="9C3A45"/>
            </a:solidFill>
            <a:prstDash val="sysDash"/>
            <a:round/>
            <a:headEnd/>
            <a:tailEnd/>
          </a:ln>
        </p:spPr>
      </p:cxnSp>
      <p:sp>
        <p:nvSpPr>
          <p:cNvPr id="21"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tabLst>
                <a:tab pos="290513" algn="l"/>
              </a:tabLst>
              <a:defRPr/>
            </a:pPr>
            <a:r>
              <a:rPr lang="en-US" sz="2400" kern="0" dirty="0">
                <a:solidFill>
                  <a:srgbClr val="69134B"/>
                </a:solidFill>
                <a:latin typeface="+mj-lt"/>
                <a:ea typeface="+mj-ea"/>
                <a:cs typeface="+mj-cs"/>
              </a:rPr>
              <a:t>2  </a:t>
            </a:r>
            <a:r>
              <a:rPr lang="zh-CN" altLang="en-US" sz="2400" kern="0" dirty="0">
                <a:solidFill>
                  <a:srgbClr val="69134B"/>
                </a:solidFill>
                <a:latin typeface="+mj-lt"/>
                <a:ea typeface="+mj-ea"/>
                <a:cs typeface="+mj-cs"/>
              </a:rPr>
              <a:t>李嘉图模型</a:t>
            </a:r>
            <a:endParaRPr lang="en-US" sz="2400" kern="0" dirty="0">
              <a:solidFill>
                <a:srgbClr val="69134B"/>
              </a:solidFill>
              <a:latin typeface="+mj-lt"/>
              <a:ea typeface="+mj-ea"/>
              <a:cs typeface="+mj-cs"/>
            </a:endParaRPr>
          </a:p>
        </p:txBody>
      </p:sp>
      <p:pic>
        <p:nvPicPr>
          <p:cNvPr id="6146" name="Picture 2"/>
          <p:cNvPicPr>
            <a:picLocks noChangeAspect="1" noChangeArrowheads="1"/>
          </p:cNvPicPr>
          <p:nvPr/>
        </p:nvPicPr>
        <p:blipFill>
          <a:blip r:embed="rId3"/>
          <a:srcRect/>
          <a:stretch>
            <a:fillRect/>
          </a:stretch>
        </p:blipFill>
        <p:spPr bwMode="auto">
          <a:xfrm>
            <a:off x="785786" y="2214554"/>
            <a:ext cx="5357850" cy="398846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3" dur="500"/>
                                        <p:tgtEl>
                                          <p:spTgt spid="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wipe(left)">
                                      <p:cBhvr>
                                        <p:cTn id="2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1" grpId="0" animBg="1"/>
      <p:bldP spid="12" grpId="0" build="p" bldLvl="2"/>
    </p:bld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 name="Rectangle 17"/>
          <p:cNvSpPr>
            <a:spLocks noChangeArrowheads="1"/>
          </p:cNvSpPr>
          <p:nvPr/>
        </p:nvSpPr>
        <p:spPr bwMode="auto">
          <a:xfrm>
            <a:off x="544513" y="820738"/>
            <a:ext cx="7947025" cy="461962"/>
          </a:xfrm>
          <a:prstGeom prst="rect">
            <a:avLst/>
          </a:prstGeom>
          <a:noFill/>
          <a:ln w="9525" algn="ctr">
            <a:noFill/>
            <a:miter lim="800000"/>
            <a:headEnd/>
            <a:tailEnd/>
          </a:ln>
        </p:spPr>
        <p:txBody>
          <a:bodyPr>
            <a:spAutoFit/>
          </a:bodyPr>
          <a:lstStyle/>
          <a:p>
            <a:pPr>
              <a:spcBef>
                <a:spcPct val="10000"/>
              </a:spcBef>
              <a:spcAft>
                <a:spcPct val="10000"/>
              </a:spcAft>
            </a:pPr>
            <a:r>
              <a:rPr lang="zh-CN" altLang="en-US" sz="2400" dirty="0">
                <a:solidFill>
                  <a:srgbClr val="3D68AF"/>
                </a:solidFill>
              </a:rPr>
              <a:t>比较优势</a:t>
            </a:r>
            <a:endParaRPr lang="en-US" sz="2400" b="0" dirty="0"/>
          </a:p>
        </p:txBody>
      </p:sp>
      <p:sp>
        <p:nvSpPr>
          <p:cNvPr id="98306" name="Rectangle 19"/>
          <p:cNvSpPr>
            <a:spLocks noChangeArrowheads="1"/>
          </p:cNvSpPr>
          <p:nvPr/>
        </p:nvSpPr>
        <p:spPr bwMode="auto">
          <a:xfrm>
            <a:off x="892175" y="152400"/>
            <a:ext cx="2474913" cy="49212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98307" name="Straight Connector 20"/>
          <p:cNvCxnSpPr>
            <a:cxnSpLocks noChangeShapeType="1"/>
          </p:cNvCxnSpPr>
          <p:nvPr/>
        </p:nvCxnSpPr>
        <p:spPr bwMode="auto">
          <a:xfrm>
            <a:off x="566738" y="623888"/>
            <a:ext cx="2786062" cy="0"/>
          </a:xfrm>
          <a:prstGeom prst="line">
            <a:avLst/>
          </a:prstGeom>
          <a:noFill/>
          <a:ln w="19050" cap="rnd" algn="ctr">
            <a:solidFill>
              <a:srgbClr val="9C3A45"/>
            </a:solidFill>
            <a:prstDash val="sysDash"/>
            <a:round/>
            <a:headEnd/>
            <a:tailEnd/>
          </a:ln>
        </p:spPr>
      </p:cxnSp>
      <p:sp>
        <p:nvSpPr>
          <p:cNvPr id="22"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tabLst>
                <a:tab pos="290513" algn="l"/>
              </a:tabLst>
              <a:defRPr/>
            </a:pPr>
            <a:r>
              <a:rPr lang="en-US" sz="2400" kern="0" dirty="0">
                <a:solidFill>
                  <a:srgbClr val="69134B"/>
                </a:solidFill>
                <a:latin typeface="+mj-lt"/>
                <a:ea typeface="+mj-ea"/>
                <a:cs typeface="+mj-cs"/>
              </a:rPr>
              <a:t>2  </a:t>
            </a:r>
            <a:r>
              <a:rPr lang="zh-CN" altLang="en-US" sz="2400" kern="0" dirty="0">
                <a:solidFill>
                  <a:srgbClr val="69134B"/>
                </a:solidFill>
                <a:latin typeface="+mj-lt"/>
                <a:ea typeface="+mj-ea"/>
                <a:cs typeface="+mj-cs"/>
              </a:rPr>
              <a:t>李嘉图模型</a:t>
            </a:r>
            <a:endParaRPr lang="en-US" sz="2400" kern="0" dirty="0">
              <a:solidFill>
                <a:srgbClr val="69134B"/>
              </a:solidFill>
              <a:latin typeface="+mj-lt"/>
              <a:ea typeface="+mj-ea"/>
              <a:cs typeface="+mj-cs"/>
            </a:endParaRPr>
          </a:p>
        </p:txBody>
      </p:sp>
      <p:pic>
        <p:nvPicPr>
          <p:cNvPr id="23" name="table"/>
          <p:cNvPicPr>
            <a:picLocks noChangeAspect="1"/>
          </p:cNvPicPr>
          <p:nvPr/>
        </p:nvPicPr>
        <p:blipFill>
          <a:blip r:embed="rId3" cstate="print"/>
          <a:srcRect/>
          <a:stretch>
            <a:fillRect/>
          </a:stretch>
        </p:blipFill>
        <p:spPr bwMode="auto">
          <a:xfrm>
            <a:off x="2133600" y="1466850"/>
            <a:ext cx="4648200" cy="2419350"/>
          </a:xfrm>
          <a:prstGeom prst="rect">
            <a:avLst/>
          </a:prstGeom>
          <a:noFill/>
          <a:ln w="9525">
            <a:noFill/>
            <a:miter lim="800000"/>
            <a:headEnd/>
            <a:tailEnd/>
          </a:ln>
        </p:spPr>
      </p:pic>
      <p:sp>
        <p:nvSpPr>
          <p:cNvPr id="3" name="Rectangle 2"/>
          <p:cNvSpPr>
            <a:spLocks noChangeArrowheads="1"/>
          </p:cNvSpPr>
          <p:nvPr/>
        </p:nvSpPr>
        <p:spPr bwMode="auto">
          <a:xfrm>
            <a:off x="544513" y="4038600"/>
            <a:ext cx="8370887" cy="1643527"/>
          </a:xfrm>
          <a:prstGeom prst="rect">
            <a:avLst/>
          </a:prstGeom>
          <a:noFill/>
          <a:ln w="9525">
            <a:noFill/>
            <a:miter lim="800000"/>
            <a:headEnd/>
            <a:tailEnd/>
          </a:ln>
        </p:spPr>
        <p:txBody>
          <a:bodyPr>
            <a:spAutoFit/>
          </a:bodyPr>
          <a:lstStyle/>
          <a:p>
            <a:pPr marL="0" lvl="1">
              <a:spcBef>
                <a:spcPct val="10000"/>
              </a:spcBef>
              <a:spcAft>
                <a:spcPct val="10000"/>
              </a:spcAft>
            </a:pPr>
            <a:r>
              <a:rPr lang="zh-CN" altLang="en-US" sz="2400" b="0" dirty="0"/>
              <a:t>一个国家生产某种产品的机会成本低于另一个国家，就表示其在生产该产品时具有比较优势；</a:t>
            </a:r>
            <a:endParaRPr lang="en-US" sz="2400" b="0" dirty="0"/>
          </a:p>
          <a:p>
            <a:pPr marL="0" lvl="1">
              <a:spcBef>
                <a:spcPct val="10000"/>
              </a:spcBef>
              <a:spcAft>
                <a:spcPct val="10000"/>
              </a:spcAft>
            </a:pPr>
            <a:r>
              <a:rPr lang="zh-CN" altLang="en-US" sz="2400" b="0" dirty="0"/>
              <a:t>上表显示，母国的比较优势在生产小麦；外国的比较优势在生产布；</a:t>
            </a:r>
            <a:endParaRPr lang="en-US" sz="2400" b="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ipe(up)">
                                      <p:cBhvr>
                                        <p:cTn id="11" dur="500"/>
                                        <p:tgtEl>
                                          <p:spTgt spid="23"/>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animEffect transition="in" filter="wipe(left)">
                                      <p:cBhvr>
                                        <p:cTn id="15" dur="500"/>
                                        <p:tgtEl>
                                          <p:spTgt spid="3">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
                                            <p:txEl>
                                              <p:pRg st="1" end="1"/>
                                            </p:txEl>
                                          </p:spTgt>
                                        </p:tgtEl>
                                        <p:attrNameLst>
                                          <p:attrName>style.visibility</p:attrName>
                                        </p:attrNameLst>
                                      </p:cBhvr>
                                      <p:to>
                                        <p:strVal val="visible"/>
                                      </p:to>
                                    </p:set>
                                    <p:animEffect transition="in" filter="wipe(left)">
                                      <p:cBhvr>
                                        <p:cTn id="20"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3" grpId="0" uiExpand="1" build="p" bldLvl="2"/>
    </p:bld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0353"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外国</a:t>
            </a:r>
            <a:endParaRPr lang="en-US" sz="2400" dirty="0">
              <a:solidFill>
                <a:srgbClr val="356A41"/>
              </a:solidFill>
            </a:endParaRPr>
          </a:p>
        </p:txBody>
      </p:sp>
      <p:sp>
        <p:nvSpPr>
          <p:cNvPr id="18" name="Rectangle 17"/>
          <p:cNvSpPr>
            <a:spLocks noChangeArrowheads="1"/>
          </p:cNvSpPr>
          <p:nvPr/>
        </p:nvSpPr>
        <p:spPr bwMode="auto">
          <a:xfrm>
            <a:off x="566738" y="1298575"/>
            <a:ext cx="7947025" cy="400050"/>
          </a:xfrm>
          <a:prstGeom prst="rect">
            <a:avLst/>
          </a:prstGeom>
          <a:noFill/>
          <a:ln w="9525" algn="ctr">
            <a:noFill/>
            <a:miter lim="800000"/>
            <a:headEnd/>
            <a:tailEnd/>
          </a:ln>
        </p:spPr>
        <p:txBody>
          <a:bodyPr>
            <a:spAutoFit/>
          </a:bodyPr>
          <a:lstStyle/>
          <a:p>
            <a:pPr>
              <a:spcBef>
                <a:spcPct val="10000"/>
              </a:spcBef>
              <a:spcAft>
                <a:spcPct val="10000"/>
              </a:spcAft>
            </a:pPr>
            <a:r>
              <a:rPr lang="zh-CN" altLang="en-US" sz="2000" dirty="0">
                <a:solidFill>
                  <a:srgbClr val="3D68AF"/>
                </a:solidFill>
              </a:rPr>
              <a:t>比较优势</a:t>
            </a:r>
            <a:endParaRPr lang="en-US" sz="2000" b="0" dirty="0"/>
          </a:p>
        </p:txBody>
      </p:sp>
      <p:grpSp>
        <p:nvGrpSpPr>
          <p:cNvPr id="2" name="Group 39"/>
          <p:cNvGrpSpPr>
            <a:grpSpLocks/>
          </p:cNvGrpSpPr>
          <p:nvPr/>
        </p:nvGrpSpPr>
        <p:grpSpPr bwMode="auto">
          <a:xfrm>
            <a:off x="646113" y="1827213"/>
            <a:ext cx="7735887" cy="4530725"/>
            <a:chOff x="566738" y="2200275"/>
            <a:chExt cx="7805737" cy="4219575"/>
          </a:xfrm>
        </p:grpSpPr>
        <p:sp>
          <p:nvSpPr>
            <p:cNvPr id="100369" name="Rectangle 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100370" name="Rectangle 9"/>
            <p:cNvSpPr>
              <a:spLocks noChangeArrowheads="1"/>
            </p:cNvSpPr>
            <p:nvPr/>
          </p:nvSpPr>
          <p:spPr bwMode="auto">
            <a:xfrm>
              <a:off x="581024" y="2219327"/>
              <a:ext cx="7772401" cy="285748"/>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11" name="Text Box 7"/>
          <p:cNvSpPr txBox="1">
            <a:spLocks noChangeArrowheads="1"/>
          </p:cNvSpPr>
          <p:nvPr/>
        </p:nvSpPr>
        <p:spPr bwMode="auto">
          <a:xfrm>
            <a:off x="665163" y="1847850"/>
            <a:ext cx="1263650" cy="285750"/>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2-4</a:t>
            </a:r>
          </a:p>
        </p:txBody>
      </p:sp>
      <p:sp>
        <p:nvSpPr>
          <p:cNvPr id="12" name="Rectangle 11"/>
          <p:cNvSpPr>
            <a:spLocks noChangeArrowheads="1"/>
          </p:cNvSpPr>
          <p:nvPr/>
        </p:nvSpPr>
        <p:spPr bwMode="auto">
          <a:xfrm>
            <a:off x="5943601" y="3733800"/>
            <a:ext cx="2209800" cy="707886"/>
          </a:xfrm>
          <a:prstGeom prst="rect">
            <a:avLst/>
          </a:prstGeom>
          <a:noFill/>
          <a:ln w="9525">
            <a:noFill/>
            <a:miter lim="800000"/>
            <a:headEnd/>
            <a:tailEnd/>
          </a:ln>
        </p:spPr>
        <p:txBody>
          <a:bodyPr wrap="square">
            <a:spAutoFit/>
          </a:bodyPr>
          <a:lstStyle/>
          <a:p>
            <a:pPr>
              <a:spcBef>
                <a:spcPct val="10000"/>
              </a:spcBef>
              <a:spcAft>
                <a:spcPct val="10000"/>
              </a:spcAft>
            </a:pPr>
            <a:r>
              <a:rPr lang="en-US" sz="2000" i="1" dirty="0"/>
              <a:t>A</a:t>
            </a:r>
            <a:r>
              <a:rPr lang="en-US" sz="2000" baseline="30000" dirty="0"/>
              <a:t>*</a:t>
            </a:r>
            <a:r>
              <a:rPr lang="zh-CN" altLang="en-US" sz="2000" dirty="0"/>
              <a:t>为外国的无贸易均衡点</a:t>
            </a:r>
            <a:r>
              <a:rPr lang="en-US" sz="2000" dirty="0"/>
              <a:t> </a:t>
            </a:r>
          </a:p>
        </p:txBody>
      </p:sp>
      <p:sp>
        <p:nvSpPr>
          <p:cNvPr id="100366" name="Rectangle 19"/>
          <p:cNvSpPr>
            <a:spLocks noChangeArrowheads="1"/>
          </p:cNvSpPr>
          <p:nvPr/>
        </p:nvSpPr>
        <p:spPr bwMode="auto">
          <a:xfrm>
            <a:off x="892175" y="152400"/>
            <a:ext cx="2474913" cy="49212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00367" name="Straight Connector 20"/>
          <p:cNvCxnSpPr>
            <a:cxnSpLocks noChangeShapeType="1"/>
          </p:cNvCxnSpPr>
          <p:nvPr/>
        </p:nvCxnSpPr>
        <p:spPr bwMode="auto">
          <a:xfrm>
            <a:off x="566738" y="623888"/>
            <a:ext cx="2786062" cy="0"/>
          </a:xfrm>
          <a:prstGeom prst="line">
            <a:avLst/>
          </a:prstGeom>
          <a:noFill/>
          <a:ln w="19050" cap="rnd" algn="ctr">
            <a:solidFill>
              <a:srgbClr val="9C3A45"/>
            </a:solidFill>
            <a:prstDash val="sysDash"/>
            <a:round/>
            <a:headEnd/>
            <a:tailEnd/>
          </a:ln>
        </p:spPr>
      </p:cxnSp>
      <p:sp>
        <p:nvSpPr>
          <p:cNvPr id="22"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tabLst>
                <a:tab pos="290513" algn="l"/>
              </a:tabLst>
              <a:defRPr/>
            </a:pPr>
            <a:r>
              <a:rPr lang="en-US" sz="2400" kern="0" dirty="0">
                <a:solidFill>
                  <a:srgbClr val="69134B"/>
                </a:solidFill>
                <a:latin typeface="+mj-lt"/>
                <a:ea typeface="+mj-ea"/>
                <a:cs typeface="+mj-cs"/>
              </a:rPr>
              <a:t>2  </a:t>
            </a:r>
            <a:r>
              <a:rPr lang="zh-CN" altLang="en-US" sz="2400" kern="0" dirty="0">
                <a:solidFill>
                  <a:srgbClr val="69134B"/>
                </a:solidFill>
                <a:latin typeface="+mj-lt"/>
                <a:ea typeface="+mj-ea"/>
                <a:cs typeface="+mj-cs"/>
              </a:rPr>
              <a:t>李嘉图模型</a:t>
            </a:r>
            <a:endParaRPr lang="en-US" sz="2400" kern="0" dirty="0">
              <a:solidFill>
                <a:srgbClr val="69134B"/>
              </a:solidFill>
              <a:latin typeface="+mj-lt"/>
              <a:ea typeface="+mj-ea"/>
              <a:cs typeface="+mj-cs"/>
            </a:endParaRPr>
          </a:p>
        </p:txBody>
      </p:sp>
      <p:pic>
        <p:nvPicPr>
          <p:cNvPr id="7170" name="Picture 2"/>
          <p:cNvPicPr>
            <a:picLocks noChangeAspect="1" noChangeArrowheads="1"/>
          </p:cNvPicPr>
          <p:nvPr/>
        </p:nvPicPr>
        <p:blipFill>
          <a:blip r:embed="rId3"/>
          <a:srcRect/>
          <a:stretch>
            <a:fillRect/>
          </a:stretch>
        </p:blipFill>
        <p:spPr bwMode="auto">
          <a:xfrm>
            <a:off x="357158" y="2143116"/>
            <a:ext cx="5472200" cy="428628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3" dur="500"/>
                                        <p:tgtEl>
                                          <p:spTgt spid="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wipe(left)">
                                      <p:cBhvr>
                                        <p:cTn id="21" dur="5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1" grpId="0" animBg="1"/>
      <p:bldP spid="12" grpId="0" build="p" bldLvl="2"/>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endParaRPr lang="zh-CN" altLang="en-US" dirty="0"/>
          </a:p>
        </p:txBody>
      </p:sp>
      <p:sp>
        <p:nvSpPr>
          <p:cNvPr id="4" name="内容占位符 3"/>
          <p:cNvSpPr>
            <a:spLocks noGrp="1"/>
          </p:cNvSpPr>
          <p:nvPr>
            <p:ph sz="half" idx="2"/>
          </p:nvPr>
        </p:nvSpPr>
        <p:spPr/>
        <p:txBody>
          <a:bodyPr/>
          <a:lstStyle/>
          <a:p>
            <a:endParaRPr lang="zh-CN" altLang="en-US"/>
          </a:p>
        </p:txBody>
      </p:sp>
      <p:pic>
        <p:nvPicPr>
          <p:cNvPr id="8194" name="Picture 2"/>
          <p:cNvPicPr>
            <a:picLocks noChangeAspect="1" noChangeArrowheads="1"/>
          </p:cNvPicPr>
          <p:nvPr/>
        </p:nvPicPr>
        <p:blipFill>
          <a:blip r:embed="rId2"/>
          <a:srcRect/>
          <a:stretch>
            <a:fillRect/>
          </a:stretch>
        </p:blipFill>
        <p:spPr bwMode="auto">
          <a:xfrm>
            <a:off x="142844" y="214290"/>
            <a:ext cx="8757027" cy="6286544"/>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pic>
        <p:nvPicPr>
          <p:cNvPr id="9218" name="Picture 2"/>
          <p:cNvPicPr>
            <a:picLocks noChangeAspect="1" noChangeArrowheads="1"/>
          </p:cNvPicPr>
          <p:nvPr/>
        </p:nvPicPr>
        <p:blipFill>
          <a:blip r:embed="rId2"/>
          <a:srcRect/>
          <a:stretch>
            <a:fillRect/>
          </a:stretch>
        </p:blipFill>
        <p:spPr bwMode="auto">
          <a:xfrm>
            <a:off x="357158" y="214290"/>
            <a:ext cx="8501122" cy="6341594"/>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p:cNvSpPr/>
          <p:nvPr/>
        </p:nvSpPr>
        <p:spPr>
          <a:xfrm>
            <a:off x="533400" y="1447800"/>
            <a:ext cx="8348662" cy="3933384"/>
          </a:xfrm>
          <a:prstGeom prst="rect">
            <a:avLst/>
          </a:prstGeom>
          <a:noFill/>
        </p:spPr>
        <p:txBody>
          <a:bodyPr>
            <a:spAutoFit/>
          </a:bodyPr>
          <a:lstStyle/>
          <a:p>
            <a:pPr marL="342900" indent="-342900">
              <a:spcBef>
                <a:spcPct val="10000"/>
              </a:spcBef>
              <a:spcAft>
                <a:spcPct val="10000"/>
              </a:spcAft>
              <a:buFont typeface="Arial" pitchFamily="34" charset="0"/>
              <a:buChar char="•"/>
              <a:defRPr/>
            </a:pPr>
            <a:r>
              <a:rPr lang="zh-CN" altLang="en-US" sz="2400" b="0" dirty="0"/>
              <a:t>学习国际贸易发生的原因</a:t>
            </a:r>
            <a:endParaRPr lang="en-US" altLang="zh-CN" sz="2400" b="0" dirty="0"/>
          </a:p>
          <a:p>
            <a:pPr marL="342900" indent="-342900">
              <a:spcBef>
                <a:spcPct val="10000"/>
              </a:spcBef>
              <a:spcAft>
                <a:spcPct val="10000"/>
              </a:spcAft>
              <a:buFont typeface="Arial" pitchFamily="34" charset="0"/>
              <a:buChar char="•"/>
              <a:defRPr/>
            </a:pPr>
            <a:r>
              <a:rPr lang="zh-CN" altLang="en-US" sz="2400" b="0" dirty="0"/>
              <a:t>区别绝对优势和比较优势</a:t>
            </a:r>
            <a:endParaRPr lang="en-US" sz="2400" b="0" dirty="0"/>
          </a:p>
          <a:p>
            <a:pPr marL="342900" indent="-342900">
              <a:spcBef>
                <a:spcPct val="10000"/>
              </a:spcBef>
              <a:spcAft>
                <a:spcPct val="10000"/>
              </a:spcAft>
              <a:buFont typeface="Arial" pitchFamily="34" charset="0"/>
              <a:buChar char="•"/>
              <a:defRPr/>
            </a:pPr>
            <a:r>
              <a:rPr lang="zh-CN" altLang="en-US" sz="2400" b="0" dirty="0"/>
              <a:t>理解李嘉图模型</a:t>
            </a:r>
            <a:endParaRPr lang="en-US" altLang="zh-CN" sz="2400" b="0" dirty="0"/>
          </a:p>
          <a:p>
            <a:pPr marL="342900" indent="-342900">
              <a:spcBef>
                <a:spcPct val="10000"/>
              </a:spcBef>
              <a:spcAft>
                <a:spcPct val="10000"/>
              </a:spcAft>
              <a:buFont typeface="Arial" pitchFamily="34" charset="0"/>
              <a:buChar char="•"/>
              <a:defRPr/>
            </a:pPr>
            <a:r>
              <a:rPr lang="zh-CN" altLang="en-US" sz="2400" b="0" dirty="0"/>
              <a:t>利用一国的生产可能性边界和无差异曲线理解无贸易均衡</a:t>
            </a:r>
            <a:r>
              <a:rPr lang="en-US" sz="2400" b="0" dirty="0"/>
              <a:t>e</a:t>
            </a:r>
          </a:p>
          <a:p>
            <a:pPr marL="342900" indent="-342900">
              <a:spcBef>
                <a:spcPct val="10000"/>
              </a:spcBef>
              <a:spcAft>
                <a:spcPct val="10000"/>
              </a:spcAft>
              <a:buFont typeface="Arial" pitchFamily="34" charset="0"/>
              <a:buChar char="•"/>
              <a:defRPr/>
            </a:pPr>
            <a:r>
              <a:rPr lang="zh-CN" altLang="en-US" sz="2400" b="0" dirty="0"/>
              <a:t>各国工资水平的求解</a:t>
            </a:r>
            <a:endParaRPr lang="en-US" altLang="zh-CN" sz="2400" b="0" dirty="0"/>
          </a:p>
          <a:p>
            <a:pPr marL="342900" indent="-342900">
              <a:spcBef>
                <a:spcPct val="10000"/>
              </a:spcBef>
              <a:spcAft>
                <a:spcPct val="10000"/>
              </a:spcAft>
              <a:buFont typeface="Arial" pitchFamily="34" charset="0"/>
              <a:buChar char="•"/>
              <a:defRPr/>
            </a:pPr>
            <a:r>
              <a:rPr lang="zh-CN" altLang="en-US" sz="2400" b="0" dirty="0"/>
              <a:t>商品国际价格的求解</a:t>
            </a:r>
            <a:endParaRPr lang="en-US" altLang="zh-CN" sz="2400" b="0" dirty="0"/>
          </a:p>
          <a:p>
            <a:pPr marL="342900" indent="-342900">
              <a:spcBef>
                <a:spcPct val="10000"/>
              </a:spcBef>
              <a:spcAft>
                <a:spcPct val="10000"/>
              </a:spcAft>
              <a:buFont typeface="Arial" pitchFamily="34" charset="0"/>
              <a:buChar char="•"/>
              <a:defRPr/>
            </a:pPr>
            <a:r>
              <a:rPr lang="zh-CN" altLang="en-US" sz="2400" b="0" dirty="0"/>
              <a:t>推导母国出口供给曲线和外国进口需求曲线，以确定国际贸易均衡的实现</a:t>
            </a:r>
            <a:endParaRPr lang="en-US" altLang="zh-CN" sz="2400" b="0" dirty="0"/>
          </a:p>
          <a:p>
            <a:pPr marL="342900" indent="-342900">
              <a:spcBef>
                <a:spcPct val="10000"/>
              </a:spcBef>
              <a:spcAft>
                <a:spcPct val="10000"/>
              </a:spcAft>
              <a:buFont typeface="Arial" pitchFamily="34" charset="0"/>
              <a:buChar char="•"/>
              <a:defRPr/>
            </a:pPr>
            <a:r>
              <a:rPr lang="zh-CN" altLang="en-US" sz="2400" b="0" dirty="0"/>
              <a:t>一国的贸易条件及其影响</a:t>
            </a:r>
            <a:endParaRPr lang="en-US" sz="2400" b="0" dirty="0"/>
          </a:p>
        </p:txBody>
      </p:sp>
      <p:sp>
        <p:nvSpPr>
          <p:cNvPr id="3" name="Rectangle 2"/>
          <p:cNvSpPr>
            <a:spLocks noChangeArrowheads="1"/>
          </p:cNvSpPr>
          <p:nvPr/>
        </p:nvSpPr>
        <p:spPr bwMode="auto">
          <a:xfrm>
            <a:off x="609600" y="152400"/>
            <a:ext cx="2590800" cy="685800"/>
          </a:xfrm>
          <a:prstGeom prst="rect">
            <a:avLst/>
          </a:prstGeom>
          <a:solidFill>
            <a:srgbClr val="F5D8A5"/>
          </a:solidFill>
          <a:ln w="9525" algn="ctr">
            <a:noFill/>
            <a:round/>
            <a:headEnd/>
            <a:tailEnd/>
          </a:ln>
        </p:spPr>
        <p:txBody>
          <a:bodyPr/>
          <a:lstStyle/>
          <a:p>
            <a:endParaRPr lang="en-US" sz="3600" b="0" dirty="0">
              <a:solidFill>
                <a:schemeClr val="tx2"/>
              </a:solidFill>
            </a:endParaRPr>
          </a:p>
        </p:txBody>
      </p:sp>
      <p:sp>
        <p:nvSpPr>
          <p:cNvPr id="6" name="Rectangle 3"/>
          <p:cNvSpPr txBox="1">
            <a:spLocks noChangeArrowheads="1"/>
          </p:cNvSpPr>
          <p:nvPr/>
        </p:nvSpPr>
        <p:spPr bwMode="auto">
          <a:xfrm>
            <a:off x="685800" y="152400"/>
            <a:ext cx="8153400" cy="685800"/>
          </a:xfrm>
          <a:prstGeom prst="rect">
            <a:avLst/>
          </a:prstGeom>
          <a:noFill/>
          <a:ln w="9525">
            <a:noFill/>
            <a:miter lim="800000"/>
            <a:headEnd/>
            <a:tailEnd/>
          </a:ln>
        </p:spPr>
        <p:txBody>
          <a:bodyPr anchor="ctr"/>
          <a:lstStyle/>
          <a:p>
            <a:pPr eaLnBrk="0" hangingPunct="0">
              <a:defRPr/>
            </a:pPr>
            <a:r>
              <a:rPr lang="zh-CN" altLang="en-US" sz="3200" kern="0" dirty="0">
                <a:solidFill>
                  <a:srgbClr val="69134B"/>
                </a:solidFill>
                <a:latin typeface="+mj-lt"/>
                <a:ea typeface="+mj-ea"/>
                <a:cs typeface="+mj-cs"/>
              </a:rPr>
              <a:t>导言</a:t>
            </a:r>
            <a:endParaRPr lang="en-US" sz="3200" kern="0" dirty="0">
              <a:solidFill>
                <a:srgbClr val="69134B"/>
              </a:solidFill>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wipe(left)">
                                      <p:cBhvr>
                                        <p:cTn id="10" dur="500"/>
                                        <p:tgtEl>
                                          <p:spTgt spid="3"/>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4">
                                            <p:txEl>
                                              <p:pRg st="0" end="0"/>
                                            </p:txEl>
                                          </p:spTgt>
                                        </p:tgtEl>
                                        <p:attrNameLst>
                                          <p:attrName>style.visibility</p:attrName>
                                        </p:attrNameLst>
                                      </p:cBhvr>
                                      <p:to>
                                        <p:strVal val="visible"/>
                                      </p:to>
                                    </p:set>
                                    <p:animEffect transition="in" filter="wipe(left)">
                                      <p:cBhvr>
                                        <p:cTn id="14" dur="500"/>
                                        <p:tgtEl>
                                          <p:spTgt spid="4">
                                            <p:txEl>
                                              <p:pRg st="0" end="0"/>
                                            </p:txEl>
                                          </p:spTgt>
                                        </p:tgtEl>
                                      </p:cBhvr>
                                    </p:animEffect>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wipe(left)">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wipe(left)">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wipe(left)">
                                      <p:cBhvr>
                                        <p:cTn id="28" dur="500"/>
                                        <p:tgtEl>
                                          <p:spTgt spid="4">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animEffect transition="in" filter="wipe(left)">
                                      <p:cBhvr>
                                        <p:cTn id="33" dur="500"/>
                                        <p:tgtEl>
                                          <p:spTgt spid="4">
                                            <p:txEl>
                                              <p:pRg st="4" end="4"/>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txEl>
                                              <p:pRg st="5" end="5"/>
                                            </p:txEl>
                                          </p:spTgt>
                                        </p:tgtEl>
                                        <p:attrNameLst>
                                          <p:attrName>style.visibility</p:attrName>
                                        </p:attrNameLst>
                                      </p:cBhvr>
                                      <p:to>
                                        <p:strVal val="visible"/>
                                      </p:to>
                                    </p:set>
                                    <p:animEffect transition="in" filter="wipe(left)">
                                      <p:cBhvr>
                                        <p:cTn id="38" dur="500"/>
                                        <p:tgtEl>
                                          <p:spTgt spid="4">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4">
                                            <p:txEl>
                                              <p:pRg st="6" end="6"/>
                                            </p:txEl>
                                          </p:spTgt>
                                        </p:tgtEl>
                                        <p:attrNameLst>
                                          <p:attrName>style.visibility</p:attrName>
                                        </p:attrNameLst>
                                      </p:cBhvr>
                                      <p:to>
                                        <p:strVal val="visible"/>
                                      </p:to>
                                    </p:set>
                                    <p:animEffect transition="in" filter="wipe(left)">
                                      <p:cBhvr>
                                        <p:cTn id="43" dur="500"/>
                                        <p:tgtEl>
                                          <p:spTgt spid="4">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4">
                                            <p:txEl>
                                              <p:pRg st="7" end="7"/>
                                            </p:txEl>
                                          </p:spTgt>
                                        </p:tgtEl>
                                        <p:attrNameLst>
                                          <p:attrName>style.visibility</p:attrName>
                                        </p:attrNameLst>
                                      </p:cBhvr>
                                      <p:to>
                                        <p:strVal val="visible"/>
                                      </p:to>
                                    </p:set>
                                    <p:animEffect transition="in" filter="wipe(left)">
                                      <p:cBhvr>
                                        <p:cTn id="48"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P spid="3" grpId="0" animBg="1"/>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2213"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sz="2400" dirty="0">
              <a:solidFill>
                <a:srgbClr val="356A41"/>
              </a:solidFill>
            </a:endParaRPr>
          </a:p>
        </p:txBody>
      </p:sp>
      <p:sp>
        <p:nvSpPr>
          <p:cNvPr id="29" name="Rectangle 28"/>
          <p:cNvSpPr>
            <a:spLocks noChangeArrowheads="1"/>
          </p:cNvSpPr>
          <p:nvPr/>
        </p:nvSpPr>
        <p:spPr bwMode="auto">
          <a:xfrm>
            <a:off x="877888" y="152400"/>
            <a:ext cx="6894512" cy="501651"/>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32" name="Straight Connector 31"/>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35"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  </a:t>
            </a:r>
            <a:r>
              <a:rPr lang="zh-CN" altLang="en-US" sz="2400" kern="0" dirty="0">
                <a:solidFill>
                  <a:srgbClr val="69134B"/>
                </a:solidFill>
                <a:latin typeface="+mj-lt"/>
                <a:ea typeface="+mj-ea"/>
                <a:cs typeface="+mj-cs"/>
              </a:rPr>
              <a:t>国际贸易模式的决定</a:t>
            </a:r>
            <a:endParaRPr lang="en-US" sz="2400" kern="0" dirty="0">
              <a:solidFill>
                <a:srgbClr val="69134B"/>
              </a:solidFill>
              <a:latin typeface="+mj-lt"/>
              <a:ea typeface="+mj-ea"/>
              <a:cs typeface="+mj-cs"/>
            </a:endParaRPr>
          </a:p>
        </p:txBody>
      </p:sp>
      <p:sp>
        <p:nvSpPr>
          <p:cNvPr id="8" name="Rectangle 7"/>
          <p:cNvSpPr>
            <a:spLocks noChangeArrowheads="1"/>
          </p:cNvSpPr>
          <p:nvPr/>
        </p:nvSpPr>
        <p:spPr bwMode="auto">
          <a:xfrm>
            <a:off x="566738" y="1333500"/>
            <a:ext cx="8120062" cy="3637919"/>
          </a:xfrm>
          <a:prstGeom prst="rect">
            <a:avLst/>
          </a:prstGeom>
          <a:noFill/>
          <a:ln w="9525">
            <a:noFill/>
            <a:miter lim="800000"/>
            <a:headEnd/>
            <a:tailEnd/>
          </a:ln>
        </p:spPr>
        <p:txBody>
          <a:bodyPr>
            <a:spAutoFit/>
          </a:bodyPr>
          <a:lstStyle/>
          <a:p>
            <a:pPr>
              <a:lnSpc>
                <a:spcPct val="150000"/>
              </a:lnSpc>
              <a:spcBef>
                <a:spcPct val="10000"/>
              </a:spcBef>
              <a:spcAft>
                <a:spcPct val="10000"/>
              </a:spcAft>
              <a:buFont typeface="Wingdings" pitchFamily="2" charset="2"/>
              <a:buChar char="u"/>
            </a:pPr>
            <a:r>
              <a:rPr lang="zh-CN" altLang="en-US" sz="2400" b="0" dirty="0"/>
              <a:t>母国与外国发生产品贸易时会发生什么</a:t>
            </a:r>
            <a:r>
              <a:rPr lang="en-US" sz="2400" b="0" dirty="0"/>
              <a:t>? </a:t>
            </a:r>
          </a:p>
          <a:p>
            <a:pPr>
              <a:lnSpc>
                <a:spcPct val="150000"/>
              </a:lnSpc>
              <a:spcBef>
                <a:spcPct val="10000"/>
              </a:spcBef>
              <a:spcAft>
                <a:spcPct val="10000"/>
              </a:spcAft>
              <a:buFont typeface="Wingdings" pitchFamily="2" charset="2"/>
              <a:buChar char="u"/>
            </a:pPr>
            <a:r>
              <a:rPr lang="zh-CN" altLang="en-US" sz="2400" b="0" dirty="0"/>
              <a:t>我们看到一国无贸易时的产品相对价格决定了哪些产品将    会出口，哪些将会进口</a:t>
            </a:r>
            <a:r>
              <a:rPr lang="en-US" sz="2400" b="0" dirty="0"/>
              <a:t>.</a:t>
            </a:r>
          </a:p>
          <a:p>
            <a:pPr>
              <a:lnSpc>
                <a:spcPct val="150000"/>
              </a:lnSpc>
              <a:spcBef>
                <a:spcPct val="10000"/>
              </a:spcBef>
              <a:spcAft>
                <a:spcPct val="10000"/>
              </a:spcAft>
              <a:buFont typeface="Wingdings" pitchFamily="2" charset="2"/>
              <a:buChar char="u"/>
            </a:pPr>
            <a:r>
              <a:rPr lang="zh-CN" altLang="en-US" sz="2400" b="0" dirty="0"/>
              <a:t>无贸易产品的相对价格等于生产的机会成本</a:t>
            </a:r>
            <a:r>
              <a:rPr lang="en-US" sz="2400" b="0" dirty="0"/>
              <a:t>.</a:t>
            </a:r>
          </a:p>
          <a:p>
            <a:pPr>
              <a:lnSpc>
                <a:spcPct val="150000"/>
              </a:lnSpc>
              <a:spcBef>
                <a:spcPct val="10000"/>
              </a:spcBef>
              <a:spcAft>
                <a:spcPct val="10000"/>
              </a:spcAft>
              <a:buFont typeface="Wingdings" pitchFamily="2" charset="2"/>
              <a:buChar char="u"/>
            </a:pPr>
            <a:r>
              <a:rPr lang="zh-CN" altLang="en-US" sz="2400" b="0" dirty="0"/>
              <a:t>每个国家出口与进口的模式将是由产品生产的机会成本决定</a:t>
            </a:r>
            <a:r>
              <a:rPr lang="en-US" altLang="zh-CN" sz="2400" b="0" dirty="0"/>
              <a:t>——</a:t>
            </a:r>
            <a:r>
              <a:rPr lang="zh-CN" altLang="en-US" sz="2400" b="0" dirty="0"/>
              <a:t>即它们的比较优势</a:t>
            </a:r>
            <a:r>
              <a:rPr lang="en-US" sz="2400" b="0" dirty="0"/>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9"/>
                                        </p:tgtEl>
                                        <p:attrNameLst>
                                          <p:attrName>style.visibility</p:attrName>
                                        </p:attrNameLst>
                                      </p:cBhvr>
                                      <p:to>
                                        <p:strVal val="visible"/>
                                      </p:to>
                                    </p:set>
                                    <p:animEffect transition="in" filter="wipe(left)">
                                      <p:cBhvr>
                                        <p:cTn id="10" dur="500"/>
                                        <p:tgtEl>
                                          <p:spTgt spid="29"/>
                                        </p:tgtEl>
                                      </p:cBhvr>
                                    </p:animEffect>
                                  </p:childTnLst>
                                </p:cTn>
                              </p:par>
                              <p:par>
                                <p:cTn id="11" presetID="22" presetClass="entr" presetSubtype="8" fill="hold" nodeType="with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862213"/>
                                        </p:tgtEl>
                                        <p:attrNameLst>
                                          <p:attrName>style.visibility</p:attrName>
                                        </p:attrNameLst>
                                      </p:cBhvr>
                                      <p:to>
                                        <p:strVal val="visible"/>
                                      </p:to>
                                    </p:set>
                                    <p:animEffect transition="in" filter="wipe(left)">
                                      <p:cBhvr>
                                        <p:cTn id="17" dur="500"/>
                                        <p:tgtEl>
                                          <p:spTgt spid="862213"/>
                                        </p:tgtEl>
                                      </p:cBhvr>
                                    </p:animEffect>
                                  </p:childTnLst>
                                </p:cTn>
                              </p:par>
                            </p:childTnLst>
                          </p:cTn>
                        </p:par>
                        <p:par>
                          <p:cTn id="18" fill="hold">
                            <p:stCondLst>
                              <p:cond delay="1000"/>
                            </p:stCondLst>
                            <p:childTnLst>
                              <p:par>
                                <p:cTn id="19" presetID="22" presetClass="entr" presetSubtype="8" fill="hold" grpId="0" nodeType="afterEffect">
                                  <p:stCondLst>
                                    <p:cond delay="0"/>
                                  </p:stCondLst>
                                  <p:childTnLst>
                                    <p:set>
                                      <p:cBhvr>
                                        <p:cTn id="20" dur="1" fill="hold">
                                          <p:stCondLst>
                                            <p:cond delay="0"/>
                                          </p:stCondLst>
                                        </p:cTn>
                                        <p:tgtEl>
                                          <p:spTgt spid="8">
                                            <p:txEl>
                                              <p:pRg st="0" end="0"/>
                                            </p:txEl>
                                          </p:spTgt>
                                        </p:tgtEl>
                                        <p:attrNameLst>
                                          <p:attrName>style.visibility</p:attrName>
                                        </p:attrNameLst>
                                      </p:cBhvr>
                                      <p:to>
                                        <p:strVal val="visible"/>
                                      </p:to>
                                    </p:set>
                                    <p:animEffect transition="in" filter="wipe(left)">
                                      <p:cBhvr>
                                        <p:cTn id="21" dur="500"/>
                                        <p:tgtEl>
                                          <p:spTgt spid="8">
                                            <p:txEl>
                                              <p:pRg st="0" end="0"/>
                                            </p:txEl>
                                          </p:spTgt>
                                        </p:tgtEl>
                                      </p:cBhvr>
                                    </p:animEffect>
                                  </p:childTnLst>
                                </p:cTn>
                              </p:par>
                            </p:childTnLst>
                          </p:cTn>
                        </p:par>
                        <p:par>
                          <p:cTn id="22" fill="hold">
                            <p:stCondLst>
                              <p:cond delay="1500"/>
                            </p:stCondLst>
                            <p:childTnLst>
                              <p:par>
                                <p:cTn id="23" presetID="22" presetClass="entr" presetSubtype="8" fill="hold" grpId="0" nodeType="afterEffect">
                                  <p:stCondLst>
                                    <p:cond delay="0"/>
                                  </p:stCondLst>
                                  <p:childTnLst>
                                    <p:set>
                                      <p:cBhvr>
                                        <p:cTn id="24" dur="1" fill="hold">
                                          <p:stCondLst>
                                            <p:cond delay="0"/>
                                          </p:stCondLst>
                                        </p:cTn>
                                        <p:tgtEl>
                                          <p:spTgt spid="8">
                                            <p:txEl>
                                              <p:pRg st="1" end="1"/>
                                            </p:txEl>
                                          </p:spTgt>
                                        </p:tgtEl>
                                        <p:attrNameLst>
                                          <p:attrName>style.visibility</p:attrName>
                                        </p:attrNameLst>
                                      </p:cBhvr>
                                      <p:to>
                                        <p:strVal val="visible"/>
                                      </p:to>
                                    </p:set>
                                    <p:animEffect transition="in" filter="wipe(left)">
                                      <p:cBhvr>
                                        <p:cTn id="25" dur="500"/>
                                        <p:tgtEl>
                                          <p:spTgt spid="8">
                                            <p:txEl>
                                              <p:pRg st="1" end="1"/>
                                            </p:txEl>
                                          </p:spTgt>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animEffect transition="in" filter="wipe(left)">
                                      <p:cBhvr>
                                        <p:cTn id="29" dur="500"/>
                                        <p:tgtEl>
                                          <p:spTgt spid="8">
                                            <p:txEl>
                                              <p:pRg st="2" end="2"/>
                                            </p:txEl>
                                          </p:spTgt>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8">
                                            <p:txEl>
                                              <p:pRg st="3" end="3"/>
                                            </p:txEl>
                                          </p:spTgt>
                                        </p:tgtEl>
                                        <p:attrNameLst>
                                          <p:attrName>style.visibility</p:attrName>
                                        </p:attrNameLst>
                                      </p:cBhvr>
                                      <p:to>
                                        <p:strVal val="visible"/>
                                      </p:to>
                                    </p:set>
                                    <p:animEffect transition="in" filter="wipe(left)">
                                      <p:cBhvr>
                                        <p:cTn id="33" dur="500"/>
                                        <p:tgtEl>
                                          <p:spTgt spid="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3" grpId="0"/>
      <p:bldP spid="29" grpId="0" animBg="1"/>
      <p:bldP spid="35" grpId="0"/>
      <p:bldP spid="8" grpId="0" uiExpand="1" build="p" bldLvl="2"/>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6497"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a:t>
            </a:r>
            <a:endParaRPr lang="en-US" sz="2400" dirty="0">
              <a:solidFill>
                <a:srgbClr val="356A41"/>
              </a:solidFill>
            </a:endParaRPr>
          </a:p>
        </p:txBody>
      </p:sp>
      <p:sp>
        <p:nvSpPr>
          <p:cNvPr id="106498" name="Rectangle 28"/>
          <p:cNvSpPr>
            <a:spLocks noChangeArrowheads="1"/>
          </p:cNvSpPr>
          <p:nvPr/>
        </p:nvSpPr>
        <p:spPr bwMode="auto">
          <a:xfrm>
            <a:off x="877888" y="228601"/>
            <a:ext cx="6894512" cy="425450"/>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06499" name="Straight Connector 31"/>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35"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
        <p:nvSpPr>
          <p:cNvPr id="8" name="Rectangle 7"/>
          <p:cNvSpPr>
            <a:spLocks noChangeArrowheads="1"/>
          </p:cNvSpPr>
          <p:nvPr/>
        </p:nvSpPr>
        <p:spPr bwMode="auto">
          <a:xfrm>
            <a:off x="566738" y="1333500"/>
            <a:ext cx="8120062" cy="3711785"/>
          </a:xfrm>
          <a:prstGeom prst="rect">
            <a:avLst/>
          </a:prstGeom>
          <a:noFill/>
          <a:ln w="9525">
            <a:noFill/>
            <a:miter lim="800000"/>
            <a:headEnd/>
            <a:tailEnd/>
          </a:ln>
        </p:spPr>
        <p:txBody>
          <a:bodyPr>
            <a:spAutoFit/>
          </a:bodyPr>
          <a:lstStyle/>
          <a:p>
            <a:pPr>
              <a:lnSpc>
                <a:spcPct val="150000"/>
              </a:lnSpc>
              <a:spcBef>
                <a:spcPct val="10000"/>
              </a:spcBef>
              <a:spcAft>
                <a:spcPct val="10000"/>
              </a:spcAft>
            </a:pPr>
            <a:r>
              <a:rPr lang="zh-CN" altLang="en-US" sz="2400" b="0" dirty="0"/>
              <a:t>外国布的相对价格是</a:t>
            </a:r>
            <a:r>
              <a:rPr lang="en-US" sz="2400" b="0" dirty="0"/>
              <a:t> P</a:t>
            </a:r>
            <a:r>
              <a:rPr lang="en-US" sz="2400" b="0" i="1" baseline="-25000" dirty="0"/>
              <a:t>C</a:t>
            </a:r>
            <a:r>
              <a:rPr lang="en-US" sz="2400" b="0" dirty="0"/>
              <a:t>/P</a:t>
            </a:r>
            <a:r>
              <a:rPr lang="en-US" sz="2400" b="0" i="1" baseline="-25000" dirty="0"/>
              <a:t>W</a:t>
            </a:r>
            <a:r>
              <a:rPr lang="en-US" sz="2400" b="0" dirty="0"/>
              <a:t> = 1.</a:t>
            </a:r>
          </a:p>
          <a:p>
            <a:pPr>
              <a:lnSpc>
                <a:spcPct val="150000"/>
              </a:lnSpc>
              <a:spcBef>
                <a:spcPct val="10000"/>
              </a:spcBef>
              <a:spcAft>
                <a:spcPct val="10000"/>
              </a:spcAft>
            </a:pPr>
            <a:r>
              <a:rPr lang="zh-CN" altLang="en-US" sz="2400" b="0" dirty="0"/>
              <a:t>母国布的相对价格是</a:t>
            </a:r>
            <a:r>
              <a:rPr lang="en-US" sz="2400" b="0" dirty="0"/>
              <a:t> P</a:t>
            </a:r>
            <a:r>
              <a:rPr lang="en-US" sz="2400" b="0" i="1" baseline="-25000" dirty="0"/>
              <a:t>C</a:t>
            </a:r>
            <a:r>
              <a:rPr lang="en-US" sz="2400" b="0" dirty="0"/>
              <a:t>/P</a:t>
            </a:r>
            <a:r>
              <a:rPr lang="en-US" sz="2400" b="0" i="1" baseline="-25000" dirty="0"/>
              <a:t>W</a:t>
            </a:r>
            <a:r>
              <a:rPr lang="en-US" sz="2400" b="0" dirty="0"/>
              <a:t> = 2.</a:t>
            </a:r>
          </a:p>
          <a:p>
            <a:pPr>
              <a:lnSpc>
                <a:spcPct val="150000"/>
              </a:lnSpc>
              <a:spcBef>
                <a:spcPct val="10000"/>
              </a:spcBef>
              <a:spcAft>
                <a:spcPct val="10000"/>
              </a:spcAft>
            </a:pPr>
            <a:r>
              <a:rPr lang="zh-CN" altLang="en-US" sz="2400" b="0" dirty="0"/>
              <a:t>这样，外国在生产布时，相对价格较低，能够用高于</a:t>
            </a:r>
            <a:r>
              <a:rPr lang="en-US" altLang="zh-CN" sz="2400" b="0" dirty="0"/>
              <a:t>1</a:t>
            </a:r>
            <a:r>
              <a:rPr lang="zh-CN" altLang="en-US" sz="2400" b="0" dirty="0"/>
              <a:t>美元的价格向母国出口布。</a:t>
            </a:r>
            <a:endParaRPr lang="en-US" sz="2400" b="0" dirty="0"/>
          </a:p>
          <a:p>
            <a:pPr>
              <a:lnSpc>
                <a:spcPct val="150000"/>
              </a:lnSpc>
              <a:spcBef>
                <a:spcPct val="10000"/>
              </a:spcBef>
              <a:spcAft>
                <a:spcPct val="10000"/>
              </a:spcAft>
            </a:pPr>
            <a:r>
              <a:rPr lang="zh-CN" altLang="en-US" sz="2400" b="0" dirty="0"/>
              <a:t>小麦则相反</a:t>
            </a:r>
            <a:r>
              <a:rPr lang="en-US" altLang="zh-CN" sz="2400" b="0" dirty="0"/>
              <a:t>——</a:t>
            </a:r>
            <a:r>
              <a:rPr lang="zh-CN" altLang="en-US" sz="2400" b="0" dirty="0"/>
              <a:t>母国会愿意出口小麦到外国。</a:t>
            </a:r>
            <a:endParaRPr lang="en-US" altLang="zh-CN" sz="2400" b="0" dirty="0"/>
          </a:p>
          <a:p>
            <a:pPr>
              <a:lnSpc>
                <a:spcPct val="150000"/>
              </a:lnSpc>
              <a:spcBef>
                <a:spcPct val="10000"/>
              </a:spcBef>
              <a:spcAft>
                <a:spcPct val="10000"/>
              </a:spcAft>
            </a:pPr>
            <a:r>
              <a:rPr lang="zh-CN" altLang="en-US" sz="2400" b="0" dirty="0"/>
              <a:t>两国都是出口自身具有比较优势的产品</a:t>
            </a:r>
            <a:r>
              <a:rPr lang="en-US" sz="2400" b="0" dirty="0"/>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wipe(left)">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wipe(left)">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wipe(left)">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wipe(left)">
                                      <p:cBhvr>
                                        <p:cTn id="27"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bldLvl="2"/>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8545"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sz="2400" dirty="0">
              <a:solidFill>
                <a:srgbClr val="356A41"/>
              </a:solidFill>
            </a:endParaRPr>
          </a:p>
        </p:txBody>
      </p:sp>
      <p:sp>
        <p:nvSpPr>
          <p:cNvPr id="108546" name="Rectangle 28"/>
          <p:cNvSpPr>
            <a:spLocks noChangeArrowheads="1"/>
          </p:cNvSpPr>
          <p:nvPr/>
        </p:nvSpPr>
        <p:spPr bwMode="auto">
          <a:xfrm>
            <a:off x="877888" y="228601"/>
            <a:ext cx="6894512" cy="425450"/>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08547" name="Straight Connector 31"/>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35"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
        <p:nvSpPr>
          <p:cNvPr id="14" name="Rectangle 13"/>
          <p:cNvSpPr>
            <a:spLocks noChangeArrowheads="1"/>
          </p:cNvSpPr>
          <p:nvPr/>
        </p:nvSpPr>
        <p:spPr bwMode="auto">
          <a:xfrm>
            <a:off x="566738" y="1333500"/>
            <a:ext cx="8120062" cy="2086725"/>
          </a:xfrm>
          <a:prstGeom prst="rect">
            <a:avLst/>
          </a:prstGeom>
          <a:noFill/>
          <a:ln w="9525">
            <a:noFill/>
            <a:miter lim="800000"/>
            <a:headEnd/>
            <a:tailEnd/>
          </a:ln>
        </p:spPr>
        <p:txBody>
          <a:bodyPr>
            <a:spAutoFit/>
          </a:bodyPr>
          <a:lstStyle/>
          <a:p>
            <a:pPr>
              <a:spcBef>
                <a:spcPct val="10000"/>
              </a:spcBef>
              <a:spcAft>
                <a:spcPct val="10000"/>
              </a:spcAft>
            </a:pPr>
            <a:r>
              <a:rPr lang="zh-CN" altLang="en-US" sz="2400" b="0" dirty="0"/>
              <a:t>贸易如何发生</a:t>
            </a:r>
            <a:endParaRPr lang="en-US" sz="2400" b="0" dirty="0"/>
          </a:p>
          <a:p>
            <a:pPr lvl="1" indent="-457200">
              <a:spcBef>
                <a:spcPct val="10000"/>
              </a:spcBef>
              <a:spcAft>
                <a:spcPct val="10000"/>
              </a:spcAft>
              <a:buFont typeface="Arial" charset="0"/>
              <a:buChar char="•"/>
            </a:pPr>
            <a:r>
              <a:rPr lang="zh-CN" altLang="en-US" sz="2400" b="0" dirty="0"/>
              <a:t>随着母国出口小麦，小麦在母国的数量会下降，价格会上升；而由于小麦进入到外国的数量增加，外国小麦的价格会下降；</a:t>
            </a:r>
            <a:endParaRPr lang="en-US" altLang="zh-CN" sz="2400" b="0" dirty="0"/>
          </a:p>
          <a:p>
            <a:pPr lvl="1" indent="-457200">
              <a:spcBef>
                <a:spcPct val="10000"/>
              </a:spcBef>
              <a:spcAft>
                <a:spcPct val="10000"/>
              </a:spcAft>
              <a:buFont typeface="Arial" charset="0"/>
              <a:buChar char="•"/>
            </a:pPr>
            <a:r>
              <a:rPr lang="zh-CN" altLang="en-US" sz="2400" b="0" dirty="0"/>
              <a:t>同样的逻辑也发生在布的市场；</a:t>
            </a:r>
            <a:endParaRPr lang="en-US" sz="2400" b="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wipe(left)">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wipe(left)">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wipe(left)">
                                      <p:cBhvr>
                                        <p:cTn id="17" dur="500"/>
                                        <p:tgtEl>
                                          <p:spTgt spid="1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bldLvl="2"/>
    </p:bld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3"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sz="2400" dirty="0">
              <a:solidFill>
                <a:srgbClr val="356A41"/>
              </a:solidFill>
            </a:endParaRPr>
          </a:p>
        </p:txBody>
      </p:sp>
      <p:sp>
        <p:nvSpPr>
          <p:cNvPr id="110594" name="Rectangle 6"/>
          <p:cNvSpPr>
            <a:spLocks noChangeArrowheads="1"/>
          </p:cNvSpPr>
          <p:nvPr/>
        </p:nvSpPr>
        <p:spPr bwMode="auto">
          <a:xfrm>
            <a:off x="877888" y="228601"/>
            <a:ext cx="6894512" cy="425450"/>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10595" name="Straight Connector 7"/>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9"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
        <p:nvSpPr>
          <p:cNvPr id="10" name="Rectangle 9"/>
          <p:cNvSpPr>
            <a:spLocks noChangeArrowheads="1"/>
          </p:cNvSpPr>
          <p:nvPr/>
        </p:nvSpPr>
        <p:spPr bwMode="auto">
          <a:xfrm>
            <a:off x="566738" y="1333500"/>
            <a:ext cx="8120062" cy="3921073"/>
          </a:xfrm>
          <a:prstGeom prst="rect">
            <a:avLst/>
          </a:prstGeom>
          <a:noFill/>
          <a:ln w="9525">
            <a:noFill/>
            <a:miter lim="800000"/>
            <a:headEnd/>
            <a:tailEnd/>
          </a:ln>
        </p:spPr>
        <p:txBody>
          <a:bodyPr>
            <a:spAutoFit/>
          </a:bodyPr>
          <a:lstStyle/>
          <a:p>
            <a:pPr>
              <a:lnSpc>
                <a:spcPct val="150000"/>
              </a:lnSpc>
              <a:spcBef>
                <a:spcPct val="10000"/>
              </a:spcBef>
              <a:spcAft>
                <a:spcPct val="10000"/>
              </a:spcAft>
            </a:pPr>
            <a:r>
              <a:rPr lang="zh-CN" altLang="en-US" sz="2400" b="0" dirty="0"/>
              <a:t>当两国的小麦相对价格相同时，两国处于国际贸易均衡状态</a:t>
            </a:r>
            <a:endParaRPr lang="en-US" sz="2400" b="0" dirty="0"/>
          </a:p>
          <a:p>
            <a:pPr>
              <a:lnSpc>
                <a:spcPct val="150000"/>
              </a:lnSpc>
              <a:spcBef>
                <a:spcPct val="10000"/>
              </a:spcBef>
              <a:spcAft>
                <a:spcPct val="10000"/>
              </a:spcAft>
              <a:buFont typeface="Arial" charset="0"/>
              <a:buChar char="•"/>
            </a:pPr>
            <a:r>
              <a:rPr lang="zh-CN" altLang="en-US" sz="2400" b="0" dirty="0"/>
              <a:t>这意味着两国布的相对价格也是一样的</a:t>
            </a:r>
            <a:r>
              <a:rPr lang="en-US" sz="2400" b="0" dirty="0"/>
              <a:t>.</a:t>
            </a:r>
          </a:p>
          <a:p>
            <a:pPr>
              <a:lnSpc>
                <a:spcPct val="150000"/>
              </a:lnSpc>
              <a:spcBef>
                <a:spcPct val="10000"/>
              </a:spcBef>
              <a:spcAft>
                <a:spcPct val="10000"/>
              </a:spcAft>
            </a:pPr>
            <a:endParaRPr lang="en-US" sz="800" b="0" dirty="0"/>
          </a:p>
          <a:p>
            <a:pPr>
              <a:lnSpc>
                <a:spcPct val="150000"/>
              </a:lnSpc>
              <a:spcBef>
                <a:spcPct val="10000"/>
              </a:spcBef>
              <a:spcAft>
                <a:spcPct val="10000"/>
              </a:spcAft>
            </a:pPr>
            <a:r>
              <a:rPr lang="zh-CN" altLang="en-US" sz="2400" b="0" dirty="0"/>
              <a:t>为更好地理解国际贸易均衡，可以关注两点：</a:t>
            </a:r>
            <a:r>
              <a:rPr lang="en-US" sz="2400" b="0" dirty="0"/>
              <a:t> </a:t>
            </a:r>
          </a:p>
          <a:p>
            <a:pPr>
              <a:lnSpc>
                <a:spcPct val="150000"/>
              </a:lnSpc>
              <a:spcBef>
                <a:spcPct val="10000"/>
              </a:spcBef>
              <a:spcAft>
                <a:spcPct val="10000"/>
              </a:spcAft>
              <a:buFont typeface="Arial" charset="0"/>
              <a:buChar char="•"/>
            </a:pPr>
            <a:r>
              <a:rPr lang="zh-CN" altLang="en-US" sz="2400" b="0" dirty="0"/>
              <a:t>贸易均衡时小麦或布相对价格的决定；</a:t>
            </a:r>
            <a:endParaRPr lang="en-US" altLang="zh-CN" sz="2400" b="0" dirty="0"/>
          </a:p>
          <a:p>
            <a:pPr>
              <a:lnSpc>
                <a:spcPct val="150000"/>
              </a:lnSpc>
              <a:spcBef>
                <a:spcPct val="10000"/>
              </a:spcBef>
              <a:spcAft>
                <a:spcPct val="10000"/>
              </a:spcAft>
              <a:buFont typeface="Arial" charset="0"/>
              <a:buChar char="•"/>
            </a:pPr>
            <a:r>
              <a:rPr lang="zh-CN" altLang="en-US" sz="2400" b="0" dirty="0"/>
              <a:t>看看从无贸易均衡到贸易均衡的转换是如何影响两国的生产和消费；</a:t>
            </a:r>
            <a:endParaRPr lang="en-US" sz="2400" b="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0">
                                            <p:txEl>
                                              <p:pRg st="1" end="1"/>
                                            </p:txEl>
                                          </p:spTgt>
                                        </p:tgtEl>
                                        <p:attrNameLst>
                                          <p:attrName>style.visibility</p:attrName>
                                        </p:attrNameLst>
                                      </p:cBhvr>
                                      <p:to>
                                        <p:strVal val="visible"/>
                                      </p:to>
                                    </p:set>
                                    <p:animEffect transition="in" filter="wipe(left)">
                                      <p:cBhvr>
                                        <p:cTn id="11" dur="500"/>
                                        <p:tgtEl>
                                          <p:spTgt spid="10">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xEl>
                                              <p:pRg st="3" end="3"/>
                                            </p:txEl>
                                          </p:spTgt>
                                        </p:tgtEl>
                                        <p:attrNameLst>
                                          <p:attrName>style.visibility</p:attrName>
                                        </p:attrNameLst>
                                      </p:cBhvr>
                                      <p:to>
                                        <p:strVal val="visible"/>
                                      </p:to>
                                    </p:set>
                                    <p:animEffect transition="in" filter="wipe(left)">
                                      <p:cBhvr>
                                        <p:cTn id="16" dur="500"/>
                                        <p:tgtEl>
                                          <p:spTgt spid="1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Effect transition="in" filter="wipe(left)">
                                      <p:cBhvr>
                                        <p:cTn id="21" dur="500"/>
                                        <p:tgtEl>
                                          <p:spTgt spid="10">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wipe(left)">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uild="p" bldLvl="2"/>
    </p:bld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41"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sz="2400" dirty="0">
              <a:solidFill>
                <a:srgbClr val="356A41"/>
              </a:solidFill>
            </a:endParaRPr>
          </a:p>
        </p:txBody>
      </p:sp>
      <p:sp>
        <p:nvSpPr>
          <p:cNvPr id="15" name="Rectangle 14"/>
          <p:cNvSpPr>
            <a:spLocks noChangeArrowheads="1"/>
          </p:cNvSpPr>
          <p:nvPr/>
        </p:nvSpPr>
        <p:spPr bwMode="auto">
          <a:xfrm>
            <a:off x="566738" y="1447800"/>
            <a:ext cx="8120062" cy="3566169"/>
          </a:xfrm>
          <a:prstGeom prst="rect">
            <a:avLst/>
          </a:prstGeom>
          <a:noFill/>
          <a:ln w="9525" algn="ctr">
            <a:noFill/>
            <a:miter lim="800000"/>
            <a:headEnd/>
            <a:tailEnd/>
          </a:ln>
        </p:spPr>
        <p:txBody>
          <a:bodyPr>
            <a:spAutoFit/>
          </a:bodyPr>
          <a:lstStyle/>
          <a:p>
            <a:pPr>
              <a:lnSpc>
                <a:spcPct val="150000"/>
              </a:lnSpc>
              <a:spcBef>
                <a:spcPct val="10000"/>
              </a:spcBef>
              <a:spcAft>
                <a:spcPct val="10000"/>
              </a:spcAft>
            </a:pPr>
            <a:r>
              <a:rPr lang="zh-CN" altLang="en-US" sz="2400" b="0" dirty="0"/>
              <a:t>均衡状态下的小麦相对价格会介于两国无贸易时的相对价格之间</a:t>
            </a:r>
            <a:r>
              <a:rPr lang="en-US" sz="2400" b="0" dirty="0"/>
              <a:t>.</a:t>
            </a:r>
          </a:p>
          <a:p>
            <a:pPr>
              <a:lnSpc>
                <a:spcPct val="150000"/>
              </a:lnSpc>
              <a:spcBef>
                <a:spcPct val="10000"/>
              </a:spcBef>
              <a:spcAft>
                <a:spcPct val="10000"/>
              </a:spcAft>
            </a:pPr>
            <a:r>
              <a:rPr lang="zh-CN" altLang="en-US" sz="2400" b="0" dirty="0"/>
              <a:t>为此，假设自由贸易价格为</a:t>
            </a:r>
            <a:r>
              <a:rPr lang="en-US" sz="2400" b="0" dirty="0"/>
              <a:t> </a:t>
            </a:r>
            <a:r>
              <a:rPr lang="en-US" sz="2400" b="0" i="1" dirty="0"/>
              <a:t>P</a:t>
            </a:r>
            <a:r>
              <a:rPr lang="en-US" sz="2400" b="0" i="1" baseline="-25000" dirty="0"/>
              <a:t>w</a:t>
            </a:r>
            <a:r>
              <a:rPr lang="en-US" sz="2400" b="0" dirty="0"/>
              <a:t>/P</a:t>
            </a:r>
            <a:r>
              <a:rPr lang="en-US" sz="2400" b="0" i="1" baseline="-25000" dirty="0"/>
              <a:t>c</a:t>
            </a:r>
            <a:r>
              <a:rPr lang="en-US" sz="2400" b="0" dirty="0"/>
              <a:t> is 2/3. </a:t>
            </a:r>
            <a:r>
              <a:rPr lang="zh-CN" altLang="en-US" sz="2400" b="0" dirty="0"/>
              <a:t>介于</a:t>
            </a:r>
            <a:r>
              <a:rPr lang="en-US" altLang="zh-CN" sz="2400" b="0" dirty="0"/>
              <a:t>1/2</a:t>
            </a:r>
            <a:r>
              <a:rPr lang="zh-CN" altLang="en-US" sz="2400" b="0" dirty="0"/>
              <a:t>和</a:t>
            </a:r>
            <a:r>
              <a:rPr lang="en-US" altLang="zh-CN" sz="2400" b="0" dirty="0"/>
              <a:t>1</a:t>
            </a:r>
            <a:r>
              <a:rPr lang="zh-CN" altLang="en-US" sz="2400" b="0" dirty="0"/>
              <a:t>之间；</a:t>
            </a:r>
            <a:endParaRPr lang="en-US" sz="2400" b="0" dirty="0"/>
          </a:p>
          <a:p>
            <a:pPr>
              <a:lnSpc>
                <a:spcPct val="150000"/>
              </a:lnSpc>
              <a:spcBef>
                <a:spcPct val="10000"/>
              </a:spcBef>
              <a:spcAft>
                <a:spcPct val="10000"/>
              </a:spcAft>
            </a:pPr>
            <a:r>
              <a:rPr lang="zh-CN" altLang="en-US" sz="2400" b="0" dirty="0"/>
              <a:t>这样可以分析价格以及贸易变化对产出和消费的作用</a:t>
            </a:r>
            <a:endParaRPr lang="en-US" altLang="zh-CN" sz="2400" b="0" dirty="0"/>
          </a:p>
          <a:p>
            <a:pPr>
              <a:lnSpc>
                <a:spcPct val="150000"/>
              </a:lnSpc>
              <a:spcBef>
                <a:spcPct val="10000"/>
              </a:spcBef>
              <a:spcAft>
                <a:spcPct val="10000"/>
              </a:spcAft>
            </a:pPr>
            <a:r>
              <a:rPr lang="zh-CN" altLang="en-US" sz="2400" b="0" dirty="0"/>
              <a:t>世界价格线：消费的可能性范围，一个国家专业化生产一种产品并参与国际贸易所能得到的消费量；</a:t>
            </a:r>
            <a:endParaRPr lang="en-US" sz="2400" b="0" dirty="0"/>
          </a:p>
        </p:txBody>
      </p:sp>
      <p:sp>
        <p:nvSpPr>
          <p:cNvPr id="112643" name="Rectangle 6"/>
          <p:cNvSpPr>
            <a:spLocks noChangeArrowheads="1"/>
          </p:cNvSpPr>
          <p:nvPr/>
        </p:nvSpPr>
        <p:spPr bwMode="auto">
          <a:xfrm>
            <a:off x="877888" y="228601"/>
            <a:ext cx="6894512" cy="425450"/>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12644" name="Straight Connector 7"/>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9"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5">
                                            <p:txEl>
                                              <p:pRg st="3" end="3"/>
                                            </p:txEl>
                                          </p:spTgt>
                                        </p:tgtEl>
                                        <p:attrNameLst>
                                          <p:attrName>style.visibility</p:attrName>
                                        </p:attrNameLst>
                                      </p:cBhvr>
                                      <p:to>
                                        <p:strVal val="visible"/>
                                      </p:to>
                                    </p:set>
                                    <p:animEffect transition="in" filter="wipe(left)">
                                      <p:cBhvr>
                                        <p:cTn id="22" dur="500"/>
                                        <p:tgtEl>
                                          <p:spTgt spid="1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bldLvl="3" autoUpdateAnimBg="0"/>
    </p:bld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89"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sz="2400" dirty="0">
              <a:solidFill>
                <a:srgbClr val="356A41"/>
              </a:solidFill>
            </a:endParaRPr>
          </a:p>
        </p:txBody>
      </p:sp>
      <p:sp>
        <p:nvSpPr>
          <p:cNvPr id="15" name="Rectangle 14"/>
          <p:cNvSpPr>
            <a:spLocks noChangeArrowheads="1"/>
          </p:cNvSpPr>
          <p:nvPr/>
        </p:nvSpPr>
        <p:spPr bwMode="auto">
          <a:xfrm>
            <a:off x="566738" y="1298575"/>
            <a:ext cx="7947025" cy="400050"/>
          </a:xfrm>
          <a:prstGeom prst="rect">
            <a:avLst/>
          </a:prstGeom>
          <a:noFill/>
          <a:ln w="9525" algn="ctr">
            <a:noFill/>
            <a:miter lim="800000"/>
            <a:headEnd/>
            <a:tailEnd/>
          </a:ln>
        </p:spPr>
        <p:txBody>
          <a:bodyPr>
            <a:spAutoFit/>
          </a:bodyPr>
          <a:lstStyle/>
          <a:p>
            <a:pPr>
              <a:spcBef>
                <a:spcPct val="10000"/>
              </a:spcBef>
              <a:spcAft>
                <a:spcPct val="10000"/>
              </a:spcAft>
            </a:pPr>
            <a:r>
              <a:rPr lang="zh-CN" altLang="en-US" sz="2000" dirty="0">
                <a:solidFill>
                  <a:srgbClr val="3D68AF"/>
                </a:solidFill>
              </a:rPr>
              <a:t>生产和消费的变化</a:t>
            </a:r>
            <a:endParaRPr lang="en-US" sz="2000" b="0" dirty="0"/>
          </a:p>
        </p:txBody>
      </p:sp>
      <p:sp>
        <p:nvSpPr>
          <p:cNvPr id="11" name="Text Box 7"/>
          <p:cNvSpPr txBox="1">
            <a:spLocks noChangeArrowheads="1"/>
          </p:cNvSpPr>
          <p:nvPr/>
        </p:nvSpPr>
        <p:spPr bwMode="auto">
          <a:xfrm>
            <a:off x="665163" y="1816100"/>
            <a:ext cx="2611437" cy="285750"/>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2-5 </a:t>
            </a:r>
            <a:r>
              <a:rPr lang="en-US">
                <a:solidFill>
                  <a:schemeClr val="bg2"/>
                </a:solidFill>
              </a:rPr>
              <a:t>(1 of 3)</a:t>
            </a:r>
          </a:p>
        </p:txBody>
      </p:sp>
      <p:sp>
        <p:nvSpPr>
          <p:cNvPr id="12" name="Rectangle 11"/>
          <p:cNvSpPr>
            <a:spLocks noChangeArrowheads="1"/>
          </p:cNvSpPr>
          <p:nvPr/>
        </p:nvSpPr>
        <p:spPr bwMode="auto">
          <a:xfrm>
            <a:off x="6072188" y="2181225"/>
            <a:ext cx="2843212" cy="1692771"/>
          </a:xfrm>
          <a:prstGeom prst="rect">
            <a:avLst/>
          </a:prstGeom>
          <a:noFill/>
          <a:ln w="9525">
            <a:noFill/>
            <a:miter lim="800000"/>
            <a:headEnd/>
            <a:tailEnd/>
          </a:ln>
        </p:spPr>
        <p:txBody>
          <a:bodyPr>
            <a:spAutoFit/>
          </a:bodyPr>
          <a:lstStyle/>
          <a:p>
            <a:pPr>
              <a:spcBef>
                <a:spcPct val="10000"/>
              </a:spcBef>
              <a:spcAft>
                <a:spcPct val="10000"/>
              </a:spcAft>
            </a:pPr>
            <a:r>
              <a:rPr lang="zh-CN" altLang="en-US" sz="2000" dirty="0"/>
              <a:t>在小麦的世界价格</a:t>
            </a:r>
            <a:r>
              <a:rPr lang="en-US" sz="2000" baseline="30000" dirty="0"/>
              <a:t>2</a:t>
            </a:r>
            <a:r>
              <a:rPr lang="en-US" sz="2000" dirty="0"/>
              <a:t>/</a:t>
            </a:r>
            <a:r>
              <a:rPr lang="en-US" sz="2000" baseline="-25000" dirty="0"/>
              <a:t>3</a:t>
            </a:r>
            <a:r>
              <a:rPr lang="zh-CN" altLang="en-US" sz="2000" dirty="0"/>
              <a:t>下，</a:t>
            </a:r>
            <a:r>
              <a:rPr lang="en-US" sz="2000" dirty="0"/>
              <a:t> </a:t>
            </a:r>
            <a:r>
              <a:rPr lang="zh-CN" altLang="en-US" sz="2000" dirty="0"/>
              <a:t>母国会在</a:t>
            </a:r>
            <a:r>
              <a:rPr lang="en-US" sz="2000" dirty="0"/>
              <a:t> </a:t>
            </a:r>
            <a:r>
              <a:rPr lang="en-US" sz="2000" i="1" dirty="0"/>
              <a:t>B</a:t>
            </a:r>
            <a:r>
              <a:rPr lang="zh-CN" altLang="en-US" sz="2000" dirty="0"/>
              <a:t>点生产</a:t>
            </a:r>
            <a:r>
              <a:rPr lang="en-US" sz="2000" dirty="0"/>
              <a:t>. </a:t>
            </a:r>
          </a:p>
          <a:p>
            <a:pPr>
              <a:spcBef>
                <a:spcPct val="10000"/>
              </a:spcBef>
              <a:spcAft>
                <a:spcPct val="10000"/>
              </a:spcAft>
            </a:pPr>
            <a:r>
              <a:rPr lang="zh-CN" altLang="en-US" sz="2000" dirty="0"/>
              <a:t>通过国际贸易，母国出口</a:t>
            </a:r>
            <a:r>
              <a:rPr lang="en-US" altLang="zh-CN" sz="2000" dirty="0"/>
              <a:t>1</a:t>
            </a:r>
            <a:r>
              <a:rPr lang="zh-CN" altLang="en-US" sz="2000" dirty="0"/>
              <a:t>单位的小麦来换取</a:t>
            </a:r>
            <a:r>
              <a:rPr lang="en-US" sz="2000" dirty="0"/>
              <a:t> </a:t>
            </a:r>
            <a:r>
              <a:rPr lang="en-US" sz="2000" baseline="30000" dirty="0"/>
              <a:t>2</a:t>
            </a:r>
            <a:r>
              <a:rPr lang="en-US" sz="2000" dirty="0"/>
              <a:t>/</a:t>
            </a:r>
            <a:r>
              <a:rPr lang="en-US" sz="2000" baseline="-25000" dirty="0"/>
              <a:t>3</a:t>
            </a:r>
            <a:r>
              <a:rPr lang="en-US" sz="2000" dirty="0"/>
              <a:t> </a:t>
            </a:r>
            <a:r>
              <a:rPr lang="zh-CN" altLang="en-US" sz="2000" dirty="0"/>
              <a:t>单位的布</a:t>
            </a:r>
            <a:r>
              <a:rPr lang="en-US" sz="2000" dirty="0"/>
              <a:t>. </a:t>
            </a:r>
          </a:p>
        </p:txBody>
      </p:sp>
      <p:sp>
        <p:nvSpPr>
          <p:cNvPr id="114703" name="Rectangle 29"/>
          <p:cNvSpPr>
            <a:spLocks noChangeArrowheads="1"/>
          </p:cNvSpPr>
          <p:nvPr/>
        </p:nvSpPr>
        <p:spPr bwMode="auto">
          <a:xfrm>
            <a:off x="877888" y="228600"/>
            <a:ext cx="6894512" cy="533399"/>
          </a:xfrm>
          <a:prstGeom prst="rect">
            <a:avLst/>
          </a:prstGeom>
          <a:solidFill>
            <a:srgbClr val="F5D8A5"/>
          </a:solidFill>
          <a:ln w="9525" algn="ctr">
            <a:noFill/>
            <a:round/>
            <a:headEnd/>
            <a:tailEnd/>
          </a:ln>
        </p:spPr>
        <p:txBody>
          <a:bodyPr/>
          <a:lstStyle/>
          <a:p>
            <a:r>
              <a:rPr lang="zh-CN" altLang="en-US" sz="2400" kern="0" dirty="0">
                <a:solidFill>
                  <a:srgbClr val="69134B"/>
                </a:solidFill>
              </a:rPr>
              <a:t>国际贸易模式的决定</a:t>
            </a:r>
            <a:endParaRPr lang="en-US" sz="2400" b="0" dirty="0">
              <a:solidFill>
                <a:schemeClr val="tx2"/>
              </a:solidFill>
            </a:endParaRPr>
          </a:p>
        </p:txBody>
      </p:sp>
      <p:cxnSp>
        <p:nvCxnSpPr>
          <p:cNvPr id="114704" name="Straight Connector 30"/>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32"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 </a:t>
            </a:r>
            <a:endParaRPr lang="zh-CN" altLang="en-US" sz="2400" dirty="0"/>
          </a:p>
        </p:txBody>
      </p:sp>
      <p:sp>
        <p:nvSpPr>
          <p:cNvPr id="114706" name="Text Box 21"/>
          <p:cNvSpPr txBox="1">
            <a:spLocks noChangeArrowheads="1"/>
          </p:cNvSpPr>
          <p:nvPr/>
        </p:nvSpPr>
        <p:spPr bwMode="auto">
          <a:xfrm>
            <a:off x="3336925" y="1763713"/>
            <a:ext cx="1261884" cy="544765"/>
          </a:xfrm>
          <a:prstGeom prst="rect">
            <a:avLst/>
          </a:prstGeom>
          <a:noFill/>
          <a:ln w="9525">
            <a:noFill/>
            <a:miter lim="800000"/>
            <a:headEnd/>
            <a:tailEnd/>
          </a:ln>
        </p:spPr>
        <p:txBody>
          <a:bodyPr wrap="none">
            <a:spAutoFit/>
          </a:bodyPr>
          <a:lstStyle/>
          <a:p>
            <a:pPr>
              <a:spcBef>
                <a:spcPct val="10000"/>
              </a:spcBef>
              <a:spcAft>
                <a:spcPct val="10000"/>
              </a:spcAft>
            </a:pPr>
            <a:r>
              <a:rPr lang="zh-CN" altLang="en-US" dirty="0">
                <a:solidFill>
                  <a:srgbClr val="8A3A6A"/>
                </a:solidFill>
              </a:rPr>
              <a:t>母国贸易均衡</a:t>
            </a:r>
            <a:endParaRPr lang="en-US" dirty="0">
              <a:solidFill>
                <a:srgbClr val="8A3A6A"/>
              </a:solidFill>
            </a:endParaRPr>
          </a:p>
          <a:p>
            <a:endParaRPr lang="en-US" dirty="0"/>
          </a:p>
        </p:txBody>
      </p:sp>
      <p:pic>
        <p:nvPicPr>
          <p:cNvPr id="10243" name="Picture 3"/>
          <p:cNvPicPr>
            <a:picLocks noChangeAspect="1" noChangeArrowheads="1"/>
          </p:cNvPicPr>
          <p:nvPr/>
        </p:nvPicPr>
        <p:blipFill>
          <a:blip r:embed="rId3"/>
          <a:srcRect/>
          <a:stretch>
            <a:fillRect/>
          </a:stretch>
        </p:blipFill>
        <p:spPr bwMode="auto">
          <a:xfrm>
            <a:off x="428596" y="2214554"/>
            <a:ext cx="5500726" cy="4546518"/>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left)">
                                      <p:cBhvr>
                                        <p:cTn id="11" dur="500"/>
                                        <p:tgtEl>
                                          <p:spTgt spid="11"/>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animEffect transition="in" filter="wipe(left)">
                                      <p:cBhvr>
                                        <p:cTn id="15" dur="500"/>
                                        <p:tgtEl>
                                          <p:spTgt spid="12">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2">
                                            <p:txEl>
                                              <p:pRg st="1" end="1"/>
                                            </p:txEl>
                                          </p:spTgt>
                                        </p:tgtEl>
                                        <p:attrNameLst>
                                          <p:attrName>style.visibility</p:attrName>
                                        </p:attrNameLst>
                                      </p:cBhvr>
                                      <p:to>
                                        <p:strVal val="visible"/>
                                      </p:to>
                                    </p:set>
                                    <p:animEffect transition="in" filter="wipe(left)">
                                      <p:cBhvr>
                                        <p:cTn id="20"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1" grpId="0" animBg="1"/>
      <p:bldP spid="12" grpId="0" build="p" bldLvl="2"/>
    </p:bldLst>
  </p:timing>
</p:sld>
</file>

<file path=ppt/slides/slide2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6737"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sz="2400" dirty="0">
              <a:solidFill>
                <a:srgbClr val="356A41"/>
              </a:solidFill>
            </a:endParaRPr>
          </a:p>
        </p:txBody>
      </p:sp>
      <p:sp>
        <p:nvSpPr>
          <p:cNvPr id="116738" name="Rectangle 14"/>
          <p:cNvSpPr>
            <a:spLocks noChangeArrowheads="1"/>
          </p:cNvSpPr>
          <p:nvPr/>
        </p:nvSpPr>
        <p:spPr bwMode="auto">
          <a:xfrm>
            <a:off x="566738" y="1298575"/>
            <a:ext cx="7947025" cy="400050"/>
          </a:xfrm>
          <a:prstGeom prst="rect">
            <a:avLst/>
          </a:prstGeom>
          <a:noFill/>
          <a:ln w="9525" algn="ctr">
            <a:noFill/>
            <a:miter lim="800000"/>
            <a:headEnd/>
            <a:tailEnd/>
          </a:ln>
        </p:spPr>
        <p:txBody>
          <a:bodyPr>
            <a:spAutoFit/>
          </a:bodyPr>
          <a:lstStyle/>
          <a:p>
            <a:pPr>
              <a:spcBef>
                <a:spcPct val="10000"/>
              </a:spcBef>
              <a:spcAft>
                <a:spcPct val="10000"/>
              </a:spcAft>
            </a:pPr>
            <a:r>
              <a:rPr lang="zh-CN" altLang="en-US" sz="2000" dirty="0">
                <a:solidFill>
                  <a:srgbClr val="3D68AF"/>
                </a:solidFill>
              </a:rPr>
              <a:t>生产和消费变化</a:t>
            </a:r>
            <a:endParaRPr lang="en-US" sz="2000" b="0" dirty="0"/>
          </a:p>
        </p:txBody>
      </p:sp>
      <p:grpSp>
        <p:nvGrpSpPr>
          <p:cNvPr id="116739" name="Group 39"/>
          <p:cNvGrpSpPr>
            <a:grpSpLocks/>
          </p:cNvGrpSpPr>
          <p:nvPr/>
        </p:nvGrpSpPr>
        <p:grpSpPr bwMode="auto">
          <a:xfrm>
            <a:off x="646113" y="1793875"/>
            <a:ext cx="8269287" cy="4073525"/>
            <a:chOff x="566738" y="2200275"/>
            <a:chExt cx="7805737" cy="4219575"/>
          </a:xfrm>
        </p:grpSpPr>
        <p:sp>
          <p:nvSpPr>
            <p:cNvPr id="116758" name="Rectangle 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116759" name="Rectangle 9"/>
            <p:cNvSpPr>
              <a:spLocks noChangeArrowheads="1"/>
            </p:cNvSpPr>
            <p:nvPr/>
          </p:nvSpPr>
          <p:spPr bwMode="auto">
            <a:xfrm>
              <a:off x="581024" y="2204290"/>
              <a:ext cx="7772401" cy="341047"/>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116740" name="Text Box 7"/>
          <p:cNvSpPr txBox="1">
            <a:spLocks noChangeArrowheads="1"/>
          </p:cNvSpPr>
          <p:nvPr/>
        </p:nvSpPr>
        <p:spPr bwMode="auto">
          <a:xfrm>
            <a:off x="665163" y="1816100"/>
            <a:ext cx="2306637" cy="285750"/>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2-5 </a:t>
            </a:r>
            <a:r>
              <a:rPr lang="en-US">
                <a:solidFill>
                  <a:schemeClr val="bg2"/>
                </a:solidFill>
              </a:rPr>
              <a:t>(2 of 3)</a:t>
            </a:r>
          </a:p>
        </p:txBody>
      </p:sp>
      <p:sp>
        <p:nvSpPr>
          <p:cNvPr id="116741" name="Rectangle 12"/>
          <p:cNvSpPr>
            <a:spLocks noChangeArrowheads="1"/>
          </p:cNvSpPr>
          <p:nvPr/>
        </p:nvSpPr>
        <p:spPr bwMode="auto">
          <a:xfrm>
            <a:off x="752475" y="2235200"/>
            <a:ext cx="5303838" cy="3479800"/>
          </a:xfrm>
          <a:prstGeom prst="rect">
            <a:avLst/>
          </a:prstGeom>
          <a:solidFill>
            <a:schemeClr val="bg1"/>
          </a:solidFill>
          <a:ln w="25400" algn="ctr">
            <a:solidFill>
              <a:srgbClr val="D4D3D3"/>
            </a:solidFill>
            <a:round/>
            <a:headEnd/>
            <a:tailEnd/>
          </a:ln>
        </p:spPr>
        <p:txBody>
          <a:bodyPr/>
          <a:lstStyle/>
          <a:p>
            <a:endParaRPr lang="en-US" sz="2800" b="0">
              <a:solidFill>
                <a:schemeClr val="tx2"/>
              </a:solidFill>
            </a:endParaRPr>
          </a:p>
        </p:txBody>
      </p:sp>
      <p:sp>
        <p:nvSpPr>
          <p:cNvPr id="12" name="Rectangle 11"/>
          <p:cNvSpPr>
            <a:spLocks noChangeArrowheads="1"/>
          </p:cNvSpPr>
          <p:nvPr/>
        </p:nvSpPr>
        <p:spPr bwMode="auto">
          <a:xfrm>
            <a:off x="6072188" y="2181225"/>
            <a:ext cx="2843212" cy="1692771"/>
          </a:xfrm>
          <a:prstGeom prst="rect">
            <a:avLst/>
          </a:prstGeom>
          <a:noFill/>
          <a:ln w="9525">
            <a:noFill/>
            <a:miter lim="800000"/>
            <a:headEnd/>
            <a:tailEnd/>
          </a:ln>
        </p:spPr>
        <p:txBody>
          <a:bodyPr>
            <a:spAutoFit/>
          </a:bodyPr>
          <a:lstStyle/>
          <a:p>
            <a:pPr>
              <a:spcBef>
                <a:spcPct val="10000"/>
              </a:spcBef>
              <a:spcAft>
                <a:spcPct val="10000"/>
              </a:spcAft>
            </a:pPr>
            <a:r>
              <a:rPr lang="zh-CN" altLang="en-US" sz="2000" dirty="0"/>
              <a:t>母国沿着世界价格线</a:t>
            </a:r>
            <a:r>
              <a:rPr lang="en-US" sz="2000" dirty="0"/>
              <a:t> </a:t>
            </a:r>
            <a:r>
              <a:rPr lang="en-US" sz="2000" i="1" dirty="0"/>
              <a:t>BC</a:t>
            </a:r>
            <a:r>
              <a:rPr lang="zh-CN" altLang="en-US" sz="2000" i="1" dirty="0"/>
              <a:t>移动</a:t>
            </a:r>
            <a:r>
              <a:rPr lang="en-US" sz="2000" i="1" dirty="0"/>
              <a:t>.  </a:t>
            </a:r>
            <a:endParaRPr lang="en-US" sz="2000" dirty="0"/>
          </a:p>
          <a:p>
            <a:pPr>
              <a:spcBef>
                <a:spcPct val="10000"/>
              </a:spcBef>
              <a:spcAft>
                <a:spcPct val="10000"/>
              </a:spcAft>
            </a:pPr>
            <a:r>
              <a:rPr lang="zh-CN" altLang="en-US" sz="2000" dirty="0"/>
              <a:t>母国的消费将在</a:t>
            </a:r>
            <a:r>
              <a:rPr lang="en-US" altLang="zh-CN" sz="2000" dirty="0"/>
              <a:t>C</a:t>
            </a:r>
            <a:r>
              <a:rPr lang="zh-CN" altLang="en-US" sz="2000" dirty="0"/>
              <a:t>点。无差异曲线为</a:t>
            </a:r>
            <a:r>
              <a:rPr lang="en-US" sz="2000" dirty="0"/>
              <a:t> </a:t>
            </a:r>
            <a:r>
              <a:rPr lang="en-US" sz="2000" i="1" dirty="0"/>
              <a:t>U</a:t>
            </a:r>
            <a:r>
              <a:rPr lang="en-US" sz="2000" baseline="-25000" dirty="0"/>
              <a:t>2</a:t>
            </a:r>
            <a:r>
              <a:rPr lang="en-US" sz="2000" dirty="0"/>
              <a:t>, </a:t>
            </a:r>
            <a:r>
              <a:rPr lang="zh-CN" altLang="en-US" sz="2000" dirty="0"/>
              <a:t>高于无贸易时的水平</a:t>
            </a:r>
            <a:r>
              <a:rPr lang="en-US" sz="2000" dirty="0"/>
              <a:t> </a:t>
            </a:r>
          </a:p>
        </p:txBody>
      </p:sp>
      <p:pic>
        <p:nvPicPr>
          <p:cNvPr id="116743" name="Picture 4"/>
          <p:cNvPicPr>
            <a:picLocks noChangeAspect="1"/>
          </p:cNvPicPr>
          <p:nvPr/>
        </p:nvPicPr>
        <p:blipFill>
          <a:blip r:embed="rId3" cstate="print"/>
          <a:srcRect/>
          <a:stretch>
            <a:fillRect/>
          </a:stretch>
        </p:blipFill>
        <p:spPr bwMode="auto">
          <a:xfrm>
            <a:off x="876300" y="2339975"/>
            <a:ext cx="5067300" cy="3295650"/>
          </a:xfrm>
          <a:prstGeom prst="rect">
            <a:avLst/>
          </a:prstGeom>
          <a:noFill/>
          <a:ln w="9525">
            <a:noFill/>
            <a:miter lim="800000"/>
            <a:headEnd/>
            <a:tailEnd/>
          </a:ln>
        </p:spPr>
      </p:pic>
      <p:pic>
        <p:nvPicPr>
          <p:cNvPr id="116744" name="Picture 5"/>
          <p:cNvPicPr>
            <a:picLocks noChangeAspect="1"/>
          </p:cNvPicPr>
          <p:nvPr/>
        </p:nvPicPr>
        <p:blipFill>
          <a:blip r:embed="rId4" cstate="print"/>
          <a:srcRect/>
          <a:stretch>
            <a:fillRect/>
          </a:stretch>
        </p:blipFill>
        <p:spPr bwMode="auto">
          <a:xfrm>
            <a:off x="876300" y="2339975"/>
            <a:ext cx="5067300" cy="3295650"/>
          </a:xfrm>
          <a:prstGeom prst="rect">
            <a:avLst/>
          </a:prstGeom>
          <a:noFill/>
          <a:ln w="9525">
            <a:noFill/>
            <a:miter lim="800000"/>
            <a:headEnd/>
            <a:tailEnd/>
          </a:ln>
        </p:spPr>
      </p:pic>
      <p:pic>
        <p:nvPicPr>
          <p:cNvPr id="116745" name="Picture 6"/>
          <p:cNvPicPr>
            <a:picLocks noChangeAspect="1"/>
          </p:cNvPicPr>
          <p:nvPr/>
        </p:nvPicPr>
        <p:blipFill>
          <a:blip r:embed="rId5" cstate="print"/>
          <a:srcRect/>
          <a:stretch>
            <a:fillRect/>
          </a:stretch>
        </p:blipFill>
        <p:spPr bwMode="auto">
          <a:xfrm>
            <a:off x="876300" y="2339975"/>
            <a:ext cx="5067300" cy="3295650"/>
          </a:xfrm>
          <a:prstGeom prst="rect">
            <a:avLst/>
          </a:prstGeom>
          <a:noFill/>
          <a:ln w="9525">
            <a:noFill/>
            <a:miter lim="800000"/>
            <a:headEnd/>
            <a:tailEnd/>
          </a:ln>
        </p:spPr>
      </p:pic>
      <p:pic>
        <p:nvPicPr>
          <p:cNvPr id="116746" name="Picture 7"/>
          <p:cNvPicPr>
            <a:picLocks noChangeAspect="1"/>
          </p:cNvPicPr>
          <p:nvPr/>
        </p:nvPicPr>
        <p:blipFill>
          <a:blip r:embed="rId6" cstate="print"/>
          <a:srcRect/>
          <a:stretch>
            <a:fillRect/>
          </a:stretch>
        </p:blipFill>
        <p:spPr bwMode="auto">
          <a:xfrm>
            <a:off x="876300" y="2339975"/>
            <a:ext cx="5067300" cy="3295650"/>
          </a:xfrm>
          <a:prstGeom prst="rect">
            <a:avLst/>
          </a:prstGeom>
          <a:noFill/>
          <a:ln w="9525">
            <a:noFill/>
            <a:miter lim="800000"/>
            <a:headEnd/>
            <a:tailEnd/>
          </a:ln>
        </p:spPr>
      </p:pic>
      <p:pic>
        <p:nvPicPr>
          <p:cNvPr id="116747" name="Picture 18"/>
          <p:cNvPicPr>
            <a:picLocks noChangeAspect="1"/>
          </p:cNvPicPr>
          <p:nvPr/>
        </p:nvPicPr>
        <p:blipFill>
          <a:blip r:embed="rId7" cstate="print"/>
          <a:srcRect/>
          <a:stretch>
            <a:fillRect/>
          </a:stretch>
        </p:blipFill>
        <p:spPr bwMode="auto">
          <a:xfrm>
            <a:off x="876300" y="2339975"/>
            <a:ext cx="5067300" cy="3295650"/>
          </a:xfrm>
          <a:prstGeom prst="rect">
            <a:avLst/>
          </a:prstGeom>
          <a:noFill/>
          <a:ln w="9525">
            <a:noFill/>
            <a:miter lim="800000"/>
            <a:headEnd/>
            <a:tailEnd/>
          </a:ln>
        </p:spPr>
      </p:pic>
      <p:pic>
        <p:nvPicPr>
          <p:cNvPr id="116748" name="Picture 17"/>
          <p:cNvPicPr>
            <a:picLocks noChangeAspect="1"/>
          </p:cNvPicPr>
          <p:nvPr/>
        </p:nvPicPr>
        <p:blipFill>
          <a:blip r:embed="rId8" cstate="print"/>
          <a:srcRect/>
          <a:stretch>
            <a:fillRect/>
          </a:stretch>
        </p:blipFill>
        <p:spPr bwMode="auto">
          <a:xfrm>
            <a:off x="876300" y="2339975"/>
            <a:ext cx="5067300" cy="3295650"/>
          </a:xfrm>
          <a:prstGeom prst="rect">
            <a:avLst/>
          </a:prstGeom>
          <a:noFill/>
          <a:ln w="9525">
            <a:noFill/>
            <a:miter lim="800000"/>
            <a:headEnd/>
            <a:tailEnd/>
          </a:ln>
        </p:spPr>
      </p:pic>
      <p:pic>
        <p:nvPicPr>
          <p:cNvPr id="116749" name="Picture 20"/>
          <p:cNvPicPr>
            <a:picLocks noChangeAspect="1"/>
          </p:cNvPicPr>
          <p:nvPr/>
        </p:nvPicPr>
        <p:blipFill>
          <a:blip r:embed="rId9" cstate="print"/>
          <a:srcRect/>
          <a:stretch>
            <a:fillRect/>
          </a:stretch>
        </p:blipFill>
        <p:spPr bwMode="auto">
          <a:xfrm>
            <a:off x="876300" y="2339975"/>
            <a:ext cx="5067300" cy="3295650"/>
          </a:xfrm>
          <a:prstGeom prst="rect">
            <a:avLst/>
          </a:prstGeom>
          <a:noFill/>
          <a:ln w="9525">
            <a:noFill/>
            <a:miter lim="800000"/>
            <a:headEnd/>
            <a:tailEnd/>
          </a:ln>
        </p:spPr>
      </p:pic>
      <p:pic>
        <p:nvPicPr>
          <p:cNvPr id="22" name="Picture 21"/>
          <p:cNvPicPr>
            <a:picLocks noChangeAspect="1"/>
          </p:cNvPicPr>
          <p:nvPr/>
        </p:nvPicPr>
        <p:blipFill>
          <a:blip r:embed="rId10" cstate="print"/>
          <a:srcRect/>
          <a:stretch>
            <a:fillRect/>
          </a:stretch>
        </p:blipFill>
        <p:spPr bwMode="auto">
          <a:xfrm>
            <a:off x="876300" y="2339975"/>
            <a:ext cx="5067300" cy="3295650"/>
          </a:xfrm>
          <a:prstGeom prst="rect">
            <a:avLst/>
          </a:prstGeom>
          <a:noFill/>
          <a:ln w="9525">
            <a:noFill/>
            <a:miter lim="800000"/>
            <a:headEnd/>
            <a:tailEnd/>
          </a:ln>
        </p:spPr>
      </p:pic>
      <p:pic>
        <p:nvPicPr>
          <p:cNvPr id="23" name="Picture 22"/>
          <p:cNvPicPr>
            <a:picLocks noChangeAspect="1"/>
          </p:cNvPicPr>
          <p:nvPr/>
        </p:nvPicPr>
        <p:blipFill>
          <a:blip r:embed="rId11" cstate="print"/>
          <a:srcRect/>
          <a:stretch>
            <a:fillRect/>
          </a:stretch>
        </p:blipFill>
        <p:spPr bwMode="auto">
          <a:xfrm>
            <a:off x="876300" y="2339975"/>
            <a:ext cx="5067300" cy="3295650"/>
          </a:xfrm>
          <a:prstGeom prst="rect">
            <a:avLst/>
          </a:prstGeom>
          <a:noFill/>
          <a:ln w="9525">
            <a:noFill/>
            <a:miter lim="800000"/>
            <a:headEnd/>
            <a:tailEnd/>
          </a:ln>
        </p:spPr>
      </p:pic>
      <p:pic>
        <p:nvPicPr>
          <p:cNvPr id="24" name="Picture 23"/>
          <p:cNvPicPr>
            <a:picLocks noChangeAspect="1"/>
          </p:cNvPicPr>
          <p:nvPr/>
        </p:nvPicPr>
        <p:blipFill>
          <a:blip r:embed="rId12" cstate="print"/>
          <a:srcRect/>
          <a:stretch>
            <a:fillRect/>
          </a:stretch>
        </p:blipFill>
        <p:spPr bwMode="auto">
          <a:xfrm>
            <a:off x="876300" y="2339975"/>
            <a:ext cx="5067300" cy="3295650"/>
          </a:xfrm>
          <a:prstGeom prst="rect">
            <a:avLst/>
          </a:prstGeom>
          <a:noFill/>
          <a:ln w="9525">
            <a:noFill/>
            <a:miter lim="800000"/>
            <a:headEnd/>
            <a:tailEnd/>
          </a:ln>
        </p:spPr>
      </p:pic>
      <p:pic>
        <p:nvPicPr>
          <p:cNvPr id="116753" name="Picture 27"/>
          <p:cNvPicPr>
            <a:picLocks noChangeAspect="1"/>
          </p:cNvPicPr>
          <p:nvPr/>
        </p:nvPicPr>
        <p:blipFill>
          <a:blip r:embed="rId13" cstate="print"/>
          <a:srcRect/>
          <a:stretch>
            <a:fillRect/>
          </a:stretch>
        </p:blipFill>
        <p:spPr bwMode="auto">
          <a:xfrm>
            <a:off x="876300" y="2339975"/>
            <a:ext cx="5067300" cy="3295650"/>
          </a:xfrm>
          <a:prstGeom prst="rect">
            <a:avLst/>
          </a:prstGeom>
          <a:noFill/>
          <a:ln w="9525">
            <a:noFill/>
            <a:miter lim="800000"/>
            <a:headEnd/>
            <a:tailEnd/>
          </a:ln>
        </p:spPr>
      </p:pic>
      <p:sp>
        <p:nvSpPr>
          <p:cNvPr id="116754" name="Rectangle 28"/>
          <p:cNvSpPr>
            <a:spLocks noChangeArrowheads="1"/>
          </p:cNvSpPr>
          <p:nvPr/>
        </p:nvSpPr>
        <p:spPr bwMode="auto">
          <a:xfrm>
            <a:off x="877888" y="228601"/>
            <a:ext cx="6894512" cy="425450"/>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16755" name="Straight Connector 29"/>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31"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
        <p:nvSpPr>
          <p:cNvPr id="116757" name="Text Box 24"/>
          <p:cNvSpPr txBox="1">
            <a:spLocks noChangeArrowheads="1"/>
          </p:cNvSpPr>
          <p:nvPr/>
        </p:nvSpPr>
        <p:spPr bwMode="auto">
          <a:xfrm>
            <a:off x="3108325" y="1763713"/>
            <a:ext cx="1261884" cy="544765"/>
          </a:xfrm>
          <a:prstGeom prst="rect">
            <a:avLst/>
          </a:prstGeom>
          <a:noFill/>
          <a:ln w="9525">
            <a:noFill/>
            <a:miter lim="800000"/>
            <a:headEnd/>
            <a:tailEnd/>
          </a:ln>
        </p:spPr>
        <p:txBody>
          <a:bodyPr wrap="none">
            <a:spAutoFit/>
          </a:bodyPr>
          <a:lstStyle/>
          <a:p>
            <a:pPr>
              <a:spcBef>
                <a:spcPct val="10000"/>
              </a:spcBef>
              <a:spcAft>
                <a:spcPct val="10000"/>
              </a:spcAft>
            </a:pPr>
            <a:r>
              <a:rPr lang="zh-CN" altLang="en-US" dirty="0">
                <a:solidFill>
                  <a:srgbClr val="8A3A6A"/>
                </a:solidFill>
              </a:rPr>
              <a:t>母国贸易均衡</a:t>
            </a:r>
            <a:endParaRPr lang="en-US" dirty="0">
              <a:solidFill>
                <a:srgbClr val="8A3A6A"/>
              </a:solidFill>
            </a:endParaRPr>
          </a:p>
          <a:p>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500"/>
                                        <p:tgtEl>
                                          <p:spTgt spid="12">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left)">
                                      <p:cBhvr>
                                        <p:cTn id="15" dur="750"/>
                                        <p:tgtEl>
                                          <p:spTgt spid="22"/>
                                        </p:tgtEl>
                                      </p:cBhvr>
                                    </p:animEffect>
                                  </p:childTnLst>
                                </p:cTn>
                              </p:par>
                            </p:childTnLst>
                          </p:cTn>
                        </p:par>
                        <p:par>
                          <p:cTn id="16" fill="hold">
                            <p:stCondLst>
                              <p:cond delay="1750"/>
                            </p:stCondLst>
                            <p:childTnLst>
                              <p:par>
                                <p:cTn id="17" presetID="22" presetClass="entr" presetSubtype="8" fill="hold" nodeType="after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wipe(left)">
                                      <p:cBhvr>
                                        <p:cTn id="19" dur="750"/>
                                        <p:tgtEl>
                                          <p:spTgt spid="23"/>
                                        </p:tgtEl>
                                      </p:cBhvr>
                                    </p:animEffect>
                                  </p:childTnLst>
                                </p:cTn>
                              </p:par>
                            </p:childTnLst>
                          </p:cTn>
                        </p:par>
                        <p:par>
                          <p:cTn id="20" fill="hold">
                            <p:stCondLst>
                              <p:cond delay="2500"/>
                            </p:stCondLst>
                            <p:childTnLst>
                              <p:par>
                                <p:cTn id="21" presetID="22" presetClass="entr" presetSubtype="2" fill="hold" nodeType="after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right)">
                                      <p:cBhvr>
                                        <p:cTn id="23"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bldLvl="2"/>
    </p:bld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8785"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altLang="zh-CN" sz="2400" dirty="0">
              <a:solidFill>
                <a:srgbClr val="356A41"/>
              </a:solidFill>
            </a:endParaRPr>
          </a:p>
        </p:txBody>
      </p:sp>
      <p:sp>
        <p:nvSpPr>
          <p:cNvPr id="118786" name="Rectangle 14"/>
          <p:cNvSpPr>
            <a:spLocks noChangeArrowheads="1"/>
          </p:cNvSpPr>
          <p:nvPr/>
        </p:nvSpPr>
        <p:spPr bwMode="auto">
          <a:xfrm>
            <a:off x="566738" y="1298575"/>
            <a:ext cx="7947025" cy="769441"/>
          </a:xfrm>
          <a:prstGeom prst="rect">
            <a:avLst/>
          </a:prstGeom>
          <a:noFill/>
          <a:ln w="9525" algn="ctr">
            <a:noFill/>
            <a:miter lim="800000"/>
            <a:headEnd/>
            <a:tailEnd/>
          </a:ln>
        </p:spPr>
        <p:txBody>
          <a:bodyPr>
            <a:spAutoFit/>
          </a:bodyPr>
          <a:lstStyle/>
          <a:p>
            <a:pPr>
              <a:spcBef>
                <a:spcPct val="10000"/>
              </a:spcBef>
              <a:spcAft>
                <a:spcPct val="10000"/>
              </a:spcAft>
            </a:pPr>
            <a:r>
              <a:rPr lang="zh-CN" altLang="en-US" sz="2000" dirty="0">
                <a:solidFill>
                  <a:srgbClr val="3D68AF"/>
                </a:solidFill>
              </a:rPr>
              <a:t>生产和消费变化</a:t>
            </a:r>
            <a:endParaRPr lang="en-US" altLang="zh-CN" sz="2000" b="0" dirty="0"/>
          </a:p>
          <a:p>
            <a:pPr>
              <a:spcBef>
                <a:spcPct val="10000"/>
              </a:spcBef>
              <a:spcAft>
                <a:spcPct val="10000"/>
              </a:spcAft>
            </a:pPr>
            <a:r>
              <a:rPr lang="en-US" sz="2000" dirty="0" err="1">
                <a:solidFill>
                  <a:srgbClr val="3D68AF"/>
                </a:solidFill>
              </a:rPr>
              <a:t>ange</a:t>
            </a:r>
            <a:r>
              <a:rPr lang="en-US" sz="2000" dirty="0">
                <a:solidFill>
                  <a:srgbClr val="3D68AF"/>
                </a:solidFill>
              </a:rPr>
              <a:t> in Production and Consumption</a:t>
            </a:r>
            <a:endParaRPr lang="en-US" sz="2000" b="0" dirty="0"/>
          </a:p>
        </p:txBody>
      </p:sp>
      <p:grpSp>
        <p:nvGrpSpPr>
          <p:cNvPr id="118787" name="Group 39"/>
          <p:cNvGrpSpPr>
            <a:grpSpLocks/>
          </p:cNvGrpSpPr>
          <p:nvPr/>
        </p:nvGrpSpPr>
        <p:grpSpPr bwMode="auto">
          <a:xfrm>
            <a:off x="646113" y="1793875"/>
            <a:ext cx="8269287" cy="4073525"/>
            <a:chOff x="566738" y="2200275"/>
            <a:chExt cx="7805737" cy="4219575"/>
          </a:xfrm>
        </p:grpSpPr>
        <p:sp>
          <p:nvSpPr>
            <p:cNvPr id="118808" name="Rectangle 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118809" name="Rectangle 9"/>
            <p:cNvSpPr>
              <a:spLocks noChangeArrowheads="1"/>
            </p:cNvSpPr>
            <p:nvPr/>
          </p:nvSpPr>
          <p:spPr bwMode="auto">
            <a:xfrm>
              <a:off x="581024" y="2204290"/>
              <a:ext cx="7772401" cy="341047"/>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118788" name="Text Box 7"/>
          <p:cNvSpPr txBox="1">
            <a:spLocks noChangeArrowheads="1"/>
          </p:cNvSpPr>
          <p:nvPr/>
        </p:nvSpPr>
        <p:spPr bwMode="auto">
          <a:xfrm>
            <a:off x="665163" y="1816100"/>
            <a:ext cx="2306637" cy="285750"/>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2-5 </a:t>
            </a:r>
            <a:r>
              <a:rPr lang="en-US">
                <a:solidFill>
                  <a:schemeClr val="bg2"/>
                </a:solidFill>
              </a:rPr>
              <a:t>(3 of 3)</a:t>
            </a:r>
          </a:p>
        </p:txBody>
      </p:sp>
      <p:sp>
        <p:nvSpPr>
          <p:cNvPr id="118789" name="Rectangle 12"/>
          <p:cNvSpPr>
            <a:spLocks noChangeArrowheads="1"/>
          </p:cNvSpPr>
          <p:nvPr/>
        </p:nvSpPr>
        <p:spPr bwMode="auto">
          <a:xfrm>
            <a:off x="752475" y="2235200"/>
            <a:ext cx="5303838" cy="3479800"/>
          </a:xfrm>
          <a:prstGeom prst="rect">
            <a:avLst/>
          </a:prstGeom>
          <a:solidFill>
            <a:schemeClr val="bg1"/>
          </a:solidFill>
          <a:ln w="25400" algn="ctr">
            <a:solidFill>
              <a:srgbClr val="D4D3D3"/>
            </a:solidFill>
            <a:round/>
            <a:headEnd/>
            <a:tailEnd/>
          </a:ln>
        </p:spPr>
        <p:txBody>
          <a:bodyPr/>
          <a:lstStyle/>
          <a:p>
            <a:endParaRPr lang="en-US" sz="2800" b="0">
              <a:solidFill>
                <a:schemeClr val="tx2"/>
              </a:solidFill>
            </a:endParaRPr>
          </a:p>
        </p:txBody>
      </p:sp>
      <p:sp>
        <p:nvSpPr>
          <p:cNvPr id="12" name="Rectangle 11"/>
          <p:cNvSpPr>
            <a:spLocks noChangeArrowheads="1"/>
          </p:cNvSpPr>
          <p:nvPr/>
        </p:nvSpPr>
        <p:spPr bwMode="auto">
          <a:xfrm>
            <a:off x="6096000" y="2209800"/>
            <a:ext cx="2822575" cy="1809726"/>
          </a:xfrm>
          <a:prstGeom prst="rect">
            <a:avLst/>
          </a:prstGeom>
          <a:noFill/>
          <a:ln w="9525">
            <a:noFill/>
            <a:miter lim="800000"/>
            <a:headEnd/>
            <a:tailEnd/>
          </a:ln>
        </p:spPr>
        <p:txBody>
          <a:bodyPr>
            <a:spAutoFit/>
          </a:bodyPr>
          <a:lstStyle/>
          <a:p>
            <a:pPr>
              <a:spcBef>
                <a:spcPct val="10000"/>
              </a:spcBef>
              <a:spcAft>
                <a:spcPct val="10000"/>
              </a:spcAft>
            </a:pPr>
            <a:r>
              <a:rPr lang="zh-CN" altLang="en-US" sz="1800" dirty="0"/>
              <a:t>在</a:t>
            </a:r>
            <a:r>
              <a:rPr lang="en-US" altLang="zh-CN" sz="1800" dirty="0"/>
              <a:t>C</a:t>
            </a:r>
            <a:r>
              <a:rPr lang="zh-CN" altLang="en-US" sz="1800" dirty="0"/>
              <a:t>点，母国将出口</a:t>
            </a:r>
            <a:r>
              <a:rPr lang="en-US" altLang="zh-CN" sz="1800" dirty="0"/>
              <a:t>60</a:t>
            </a:r>
            <a:r>
              <a:rPr lang="zh-CN" altLang="en-US" sz="1800" dirty="0"/>
              <a:t>单位的小麦，同时，换取</a:t>
            </a:r>
            <a:r>
              <a:rPr lang="en-US" altLang="zh-CN" sz="1800" dirty="0"/>
              <a:t>40</a:t>
            </a:r>
            <a:r>
              <a:rPr lang="zh-CN" altLang="en-US" sz="1800" dirty="0"/>
              <a:t>单位的布；</a:t>
            </a:r>
            <a:endParaRPr lang="en-US" altLang="zh-CN" sz="1800" dirty="0"/>
          </a:p>
          <a:p>
            <a:pPr>
              <a:spcBef>
                <a:spcPct val="10000"/>
              </a:spcBef>
              <a:spcAft>
                <a:spcPct val="10000"/>
              </a:spcAft>
            </a:pPr>
            <a:r>
              <a:rPr lang="zh-CN" altLang="en-US" sz="1800" dirty="0"/>
              <a:t>较无贸易均衡时的消费要多出</a:t>
            </a:r>
            <a:r>
              <a:rPr lang="en-US" altLang="zh-CN" sz="1800" dirty="0"/>
              <a:t>15</a:t>
            </a:r>
            <a:r>
              <a:rPr lang="zh-CN" altLang="en-US" sz="1800" dirty="0"/>
              <a:t>单位的布，同时，少了</a:t>
            </a:r>
            <a:r>
              <a:rPr lang="en-US" altLang="zh-CN" sz="1800" dirty="0"/>
              <a:t>10</a:t>
            </a:r>
            <a:r>
              <a:rPr lang="zh-CN" altLang="en-US" sz="1800" dirty="0"/>
              <a:t>单位的小麦</a:t>
            </a:r>
            <a:r>
              <a:rPr lang="en-US" sz="1800" dirty="0"/>
              <a:t>.</a:t>
            </a:r>
          </a:p>
        </p:txBody>
      </p:sp>
      <p:pic>
        <p:nvPicPr>
          <p:cNvPr id="118791" name="Picture 4"/>
          <p:cNvPicPr>
            <a:picLocks noChangeAspect="1"/>
          </p:cNvPicPr>
          <p:nvPr/>
        </p:nvPicPr>
        <p:blipFill>
          <a:blip r:embed="rId3" cstate="print"/>
          <a:srcRect/>
          <a:stretch>
            <a:fillRect/>
          </a:stretch>
        </p:blipFill>
        <p:spPr bwMode="auto">
          <a:xfrm>
            <a:off x="876300" y="2339975"/>
            <a:ext cx="5067300" cy="3295650"/>
          </a:xfrm>
          <a:prstGeom prst="rect">
            <a:avLst/>
          </a:prstGeom>
          <a:noFill/>
          <a:ln w="9525">
            <a:noFill/>
            <a:miter lim="800000"/>
            <a:headEnd/>
            <a:tailEnd/>
          </a:ln>
        </p:spPr>
      </p:pic>
      <p:pic>
        <p:nvPicPr>
          <p:cNvPr id="118792" name="Picture 5"/>
          <p:cNvPicPr>
            <a:picLocks noChangeAspect="1"/>
          </p:cNvPicPr>
          <p:nvPr/>
        </p:nvPicPr>
        <p:blipFill>
          <a:blip r:embed="rId4" cstate="print"/>
          <a:srcRect/>
          <a:stretch>
            <a:fillRect/>
          </a:stretch>
        </p:blipFill>
        <p:spPr bwMode="auto">
          <a:xfrm>
            <a:off x="876300" y="2339975"/>
            <a:ext cx="5067300" cy="3295650"/>
          </a:xfrm>
          <a:prstGeom prst="rect">
            <a:avLst/>
          </a:prstGeom>
          <a:noFill/>
          <a:ln w="9525">
            <a:noFill/>
            <a:miter lim="800000"/>
            <a:headEnd/>
            <a:tailEnd/>
          </a:ln>
        </p:spPr>
      </p:pic>
      <p:pic>
        <p:nvPicPr>
          <p:cNvPr id="118793" name="Picture 6"/>
          <p:cNvPicPr>
            <a:picLocks noChangeAspect="1"/>
          </p:cNvPicPr>
          <p:nvPr/>
        </p:nvPicPr>
        <p:blipFill>
          <a:blip r:embed="rId5" cstate="print"/>
          <a:srcRect/>
          <a:stretch>
            <a:fillRect/>
          </a:stretch>
        </p:blipFill>
        <p:spPr bwMode="auto">
          <a:xfrm>
            <a:off x="876300" y="2339975"/>
            <a:ext cx="5067300" cy="3295650"/>
          </a:xfrm>
          <a:prstGeom prst="rect">
            <a:avLst/>
          </a:prstGeom>
          <a:noFill/>
          <a:ln w="9525">
            <a:noFill/>
            <a:miter lim="800000"/>
            <a:headEnd/>
            <a:tailEnd/>
          </a:ln>
        </p:spPr>
      </p:pic>
      <p:pic>
        <p:nvPicPr>
          <p:cNvPr id="118794" name="Picture 7"/>
          <p:cNvPicPr>
            <a:picLocks noChangeAspect="1"/>
          </p:cNvPicPr>
          <p:nvPr/>
        </p:nvPicPr>
        <p:blipFill>
          <a:blip r:embed="rId6" cstate="print"/>
          <a:srcRect/>
          <a:stretch>
            <a:fillRect/>
          </a:stretch>
        </p:blipFill>
        <p:spPr bwMode="auto">
          <a:xfrm>
            <a:off x="876300" y="2339975"/>
            <a:ext cx="5067300" cy="3295650"/>
          </a:xfrm>
          <a:prstGeom prst="rect">
            <a:avLst/>
          </a:prstGeom>
          <a:noFill/>
          <a:ln w="9525">
            <a:noFill/>
            <a:miter lim="800000"/>
            <a:headEnd/>
            <a:tailEnd/>
          </a:ln>
        </p:spPr>
      </p:pic>
      <p:pic>
        <p:nvPicPr>
          <p:cNvPr id="118795" name="Picture 18"/>
          <p:cNvPicPr>
            <a:picLocks noChangeAspect="1"/>
          </p:cNvPicPr>
          <p:nvPr/>
        </p:nvPicPr>
        <p:blipFill>
          <a:blip r:embed="rId7" cstate="print"/>
          <a:srcRect/>
          <a:stretch>
            <a:fillRect/>
          </a:stretch>
        </p:blipFill>
        <p:spPr bwMode="auto">
          <a:xfrm>
            <a:off x="876300" y="2339975"/>
            <a:ext cx="5067300" cy="3295650"/>
          </a:xfrm>
          <a:prstGeom prst="rect">
            <a:avLst/>
          </a:prstGeom>
          <a:noFill/>
          <a:ln w="9525">
            <a:noFill/>
            <a:miter lim="800000"/>
            <a:headEnd/>
            <a:tailEnd/>
          </a:ln>
        </p:spPr>
      </p:pic>
      <p:pic>
        <p:nvPicPr>
          <p:cNvPr id="118796" name="Picture 17"/>
          <p:cNvPicPr>
            <a:picLocks noChangeAspect="1"/>
          </p:cNvPicPr>
          <p:nvPr/>
        </p:nvPicPr>
        <p:blipFill>
          <a:blip r:embed="rId8" cstate="print"/>
          <a:srcRect/>
          <a:stretch>
            <a:fillRect/>
          </a:stretch>
        </p:blipFill>
        <p:spPr bwMode="auto">
          <a:xfrm>
            <a:off x="876300" y="2339975"/>
            <a:ext cx="5067300" cy="3295650"/>
          </a:xfrm>
          <a:prstGeom prst="rect">
            <a:avLst/>
          </a:prstGeom>
          <a:noFill/>
          <a:ln w="9525">
            <a:noFill/>
            <a:miter lim="800000"/>
            <a:headEnd/>
            <a:tailEnd/>
          </a:ln>
        </p:spPr>
      </p:pic>
      <p:pic>
        <p:nvPicPr>
          <p:cNvPr id="118797" name="Picture 20"/>
          <p:cNvPicPr>
            <a:picLocks noChangeAspect="1"/>
          </p:cNvPicPr>
          <p:nvPr/>
        </p:nvPicPr>
        <p:blipFill>
          <a:blip r:embed="rId9" cstate="print"/>
          <a:srcRect/>
          <a:stretch>
            <a:fillRect/>
          </a:stretch>
        </p:blipFill>
        <p:spPr bwMode="auto">
          <a:xfrm>
            <a:off x="876300" y="2339975"/>
            <a:ext cx="5067300" cy="3295650"/>
          </a:xfrm>
          <a:prstGeom prst="rect">
            <a:avLst/>
          </a:prstGeom>
          <a:noFill/>
          <a:ln w="9525">
            <a:noFill/>
            <a:miter lim="800000"/>
            <a:headEnd/>
            <a:tailEnd/>
          </a:ln>
        </p:spPr>
      </p:pic>
      <p:pic>
        <p:nvPicPr>
          <p:cNvPr id="118798" name="Picture 21"/>
          <p:cNvPicPr>
            <a:picLocks noChangeAspect="1"/>
          </p:cNvPicPr>
          <p:nvPr/>
        </p:nvPicPr>
        <p:blipFill>
          <a:blip r:embed="rId10" cstate="print"/>
          <a:srcRect/>
          <a:stretch>
            <a:fillRect/>
          </a:stretch>
        </p:blipFill>
        <p:spPr bwMode="auto">
          <a:xfrm>
            <a:off x="876300" y="2339975"/>
            <a:ext cx="5067300" cy="3295650"/>
          </a:xfrm>
          <a:prstGeom prst="rect">
            <a:avLst/>
          </a:prstGeom>
          <a:noFill/>
          <a:ln w="9525">
            <a:noFill/>
            <a:miter lim="800000"/>
            <a:headEnd/>
            <a:tailEnd/>
          </a:ln>
        </p:spPr>
      </p:pic>
      <p:pic>
        <p:nvPicPr>
          <p:cNvPr id="118799" name="Picture 22"/>
          <p:cNvPicPr>
            <a:picLocks noChangeAspect="1"/>
          </p:cNvPicPr>
          <p:nvPr/>
        </p:nvPicPr>
        <p:blipFill>
          <a:blip r:embed="rId11" cstate="print"/>
          <a:srcRect/>
          <a:stretch>
            <a:fillRect/>
          </a:stretch>
        </p:blipFill>
        <p:spPr bwMode="auto">
          <a:xfrm>
            <a:off x="876300" y="2339975"/>
            <a:ext cx="5067300" cy="3295650"/>
          </a:xfrm>
          <a:prstGeom prst="rect">
            <a:avLst/>
          </a:prstGeom>
          <a:noFill/>
          <a:ln w="9525">
            <a:noFill/>
            <a:miter lim="800000"/>
            <a:headEnd/>
            <a:tailEnd/>
          </a:ln>
        </p:spPr>
      </p:pic>
      <p:pic>
        <p:nvPicPr>
          <p:cNvPr id="118800" name="Picture 23"/>
          <p:cNvPicPr>
            <a:picLocks noChangeAspect="1"/>
          </p:cNvPicPr>
          <p:nvPr/>
        </p:nvPicPr>
        <p:blipFill>
          <a:blip r:embed="rId12" cstate="print"/>
          <a:srcRect/>
          <a:stretch>
            <a:fillRect/>
          </a:stretch>
        </p:blipFill>
        <p:spPr bwMode="auto">
          <a:xfrm>
            <a:off x="876300" y="2339975"/>
            <a:ext cx="5067300" cy="3295650"/>
          </a:xfrm>
          <a:prstGeom prst="rect">
            <a:avLst/>
          </a:prstGeom>
          <a:noFill/>
          <a:ln w="9525">
            <a:noFill/>
            <a:miter lim="800000"/>
            <a:headEnd/>
            <a:tailEnd/>
          </a:ln>
        </p:spPr>
      </p:pic>
      <p:pic>
        <p:nvPicPr>
          <p:cNvPr id="26" name="Picture 25"/>
          <p:cNvPicPr>
            <a:picLocks noChangeAspect="1"/>
          </p:cNvPicPr>
          <p:nvPr/>
        </p:nvPicPr>
        <p:blipFill>
          <a:blip r:embed="rId13" cstate="print"/>
          <a:srcRect/>
          <a:stretch>
            <a:fillRect/>
          </a:stretch>
        </p:blipFill>
        <p:spPr bwMode="auto">
          <a:xfrm>
            <a:off x="871538" y="2330450"/>
            <a:ext cx="5067300" cy="3314700"/>
          </a:xfrm>
          <a:prstGeom prst="rect">
            <a:avLst/>
          </a:prstGeom>
          <a:noFill/>
          <a:ln w="9525">
            <a:noFill/>
            <a:miter lim="800000"/>
            <a:headEnd/>
            <a:tailEnd/>
          </a:ln>
        </p:spPr>
      </p:pic>
      <p:pic>
        <p:nvPicPr>
          <p:cNvPr id="118802" name="Picture 27"/>
          <p:cNvPicPr>
            <a:picLocks noChangeAspect="1"/>
          </p:cNvPicPr>
          <p:nvPr/>
        </p:nvPicPr>
        <p:blipFill>
          <a:blip r:embed="rId14" cstate="print"/>
          <a:srcRect/>
          <a:stretch>
            <a:fillRect/>
          </a:stretch>
        </p:blipFill>
        <p:spPr bwMode="auto">
          <a:xfrm>
            <a:off x="876300" y="2330450"/>
            <a:ext cx="5067300" cy="3295650"/>
          </a:xfrm>
          <a:prstGeom prst="rect">
            <a:avLst/>
          </a:prstGeom>
          <a:noFill/>
          <a:ln w="9525">
            <a:noFill/>
            <a:miter lim="800000"/>
            <a:headEnd/>
            <a:tailEnd/>
          </a:ln>
        </p:spPr>
      </p:pic>
      <p:pic>
        <p:nvPicPr>
          <p:cNvPr id="27" name="Picture 26"/>
          <p:cNvPicPr>
            <a:picLocks noChangeAspect="1"/>
          </p:cNvPicPr>
          <p:nvPr/>
        </p:nvPicPr>
        <p:blipFill>
          <a:blip r:embed="rId15" cstate="print"/>
          <a:srcRect/>
          <a:stretch>
            <a:fillRect/>
          </a:stretch>
        </p:blipFill>
        <p:spPr bwMode="auto">
          <a:xfrm>
            <a:off x="871538" y="2339975"/>
            <a:ext cx="5067300" cy="3295650"/>
          </a:xfrm>
          <a:prstGeom prst="rect">
            <a:avLst/>
          </a:prstGeom>
          <a:noFill/>
          <a:ln w="9525">
            <a:noFill/>
            <a:miter lim="800000"/>
            <a:headEnd/>
            <a:tailEnd/>
          </a:ln>
        </p:spPr>
      </p:pic>
      <p:sp>
        <p:nvSpPr>
          <p:cNvPr id="118804" name="Rectangle 29"/>
          <p:cNvSpPr>
            <a:spLocks noChangeArrowheads="1"/>
          </p:cNvSpPr>
          <p:nvPr/>
        </p:nvSpPr>
        <p:spPr bwMode="auto">
          <a:xfrm>
            <a:off x="877888" y="228601"/>
            <a:ext cx="6894512" cy="425450"/>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18805" name="Straight Connector 30"/>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32"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
        <p:nvSpPr>
          <p:cNvPr id="118807" name="Text Box 26"/>
          <p:cNvSpPr txBox="1">
            <a:spLocks noChangeArrowheads="1"/>
          </p:cNvSpPr>
          <p:nvPr/>
        </p:nvSpPr>
        <p:spPr bwMode="auto">
          <a:xfrm>
            <a:off x="3032125" y="1839913"/>
            <a:ext cx="1261884" cy="544765"/>
          </a:xfrm>
          <a:prstGeom prst="rect">
            <a:avLst/>
          </a:prstGeom>
          <a:noFill/>
          <a:ln w="9525">
            <a:noFill/>
            <a:miter lim="800000"/>
            <a:headEnd/>
            <a:tailEnd/>
          </a:ln>
        </p:spPr>
        <p:txBody>
          <a:bodyPr wrap="none">
            <a:spAutoFit/>
          </a:bodyPr>
          <a:lstStyle/>
          <a:p>
            <a:pPr>
              <a:spcBef>
                <a:spcPct val="10000"/>
              </a:spcBef>
              <a:spcAft>
                <a:spcPct val="10000"/>
              </a:spcAft>
            </a:pPr>
            <a:r>
              <a:rPr lang="zh-CN" altLang="en-US" dirty="0">
                <a:solidFill>
                  <a:srgbClr val="8A3A6A"/>
                </a:solidFill>
              </a:rPr>
              <a:t>母国贸易均衡</a:t>
            </a:r>
            <a:endParaRPr lang="en-US" altLang="zh-CN" dirty="0">
              <a:solidFill>
                <a:srgbClr val="8A3A6A"/>
              </a:solidFill>
            </a:endParaRPr>
          </a:p>
          <a:p>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2">
                                            <p:txEl>
                                              <p:pRg st="1" end="1"/>
                                            </p:txEl>
                                          </p:spTgt>
                                        </p:tgtEl>
                                        <p:attrNameLst>
                                          <p:attrName>style.visibility</p:attrName>
                                        </p:attrNameLst>
                                      </p:cBhvr>
                                      <p:to>
                                        <p:strVal val="visible"/>
                                      </p:to>
                                    </p:set>
                                    <p:animEffect transition="in" filter="wipe(left)">
                                      <p:cBhvr>
                                        <p:cTn id="11" dur="500"/>
                                        <p:tgtEl>
                                          <p:spTgt spid="12">
                                            <p:txEl>
                                              <p:pRg st="1" end="1"/>
                                            </p:txEl>
                                          </p:spTgt>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left)">
                                      <p:cBhvr>
                                        <p:cTn id="15" dur="750"/>
                                        <p:tgtEl>
                                          <p:spTgt spid="26"/>
                                        </p:tgtEl>
                                      </p:cBhvr>
                                    </p:animEffect>
                                  </p:childTnLst>
                                </p:cTn>
                              </p:par>
                            </p:childTnLst>
                          </p:cTn>
                        </p:par>
                        <p:par>
                          <p:cTn id="16" fill="hold">
                            <p:stCondLst>
                              <p:cond delay="1750"/>
                            </p:stCondLst>
                            <p:childTnLst>
                              <p:par>
                                <p:cTn id="17" presetID="22" presetClass="entr" presetSubtype="1" fill="hold" nodeType="after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wipe(up)">
                                      <p:cBhvr>
                                        <p:cTn id="19" dur="75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bldLvl="2"/>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0833"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sz="2400" dirty="0">
              <a:solidFill>
                <a:srgbClr val="356A41"/>
              </a:solidFill>
            </a:endParaRPr>
          </a:p>
        </p:txBody>
      </p:sp>
      <p:sp>
        <p:nvSpPr>
          <p:cNvPr id="15" name="Rectangle 14"/>
          <p:cNvSpPr>
            <a:spLocks noChangeArrowheads="1"/>
          </p:cNvSpPr>
          <p:nvPr/>
        </p:nvSpPr>
        <p:spPr bwMode="auto">
          <a:xfrm>
            <a:off x="6096000" y="1371600"/>
            <a:ext cx="3048000" cy="2062103"/>
          </a:xfrm>
          <a:prstGeom prst="rect">
            <a:avLst/>
          </a:prstGeom>
          <a:noFill/>
          <a:ln w="9525" algn="ctr">
            <a:noFill/>
            <a:miter lim="800000"/>
            <a:headEnd/>
            <a:tailEnd/>
          </a:ln>
        </p:spPr>
        <p:txBody>
          <a:bodyPr>
            <a:spAutoFit/>
          </a:bodyPr>
          <a:lstStyle/>
          <a:p>
            <a:pPr>
              <a:spcBef>
                <a:spcPct val="10000"/>
              </a:spcBef>
              <a:spcAft>
                <a:spcPct val="10000"/>
              </a:spcAft>
            </a:pPr>
            <a:r>
              <a:rPr lang="zh-CN" altLang="en-US" sz="2000" dirty="0">
                <a:solidFill>
                  <a:srgbClr val="3D68AF"/>
                </a:solidFill>
              </a:rPr>
              <a:t>国际贸易</a:t>
            </a:r>
            <a:endParaRPr lang="en-US" sz="1000" b="0" dirty="0"/>
          </a:p>
          <a:p>
            <a:pPr>
              <a:spcBef>
                <a:spcPct val="10000"/>
              </a:spcBef>
              <a:spcAft>
                <a:spcPct val="10000"/>
              </a:spcAft>
            </a:pPr>
            <a:r>
              <a:rPr lang="zh-CN" altLang="en-US" sz="2000" dirty="0"/>
              <a:t>母国获取了更高的效用水平</a:t>
            </a:r>
            <a:r>
              <a:rPr lang="en-US" sz="2000" dirty="0"/>
              <a:t>;</a:t>
            </a:r>
          </a:p>
          <a:p>
            <a:pPr>
              <a:spcBef>
                <a:spcPct val="10000"/>
              </a:spcBef>
              <a:spcAft>
                <a:spcPct val="10000"/>
              </a:spcAft>
            </a:pPr>
            <a:r>
              <a:rPr lang="zh-CN" altLang="en-US" sz="2000" dirty="0"/>
              <a:t>这就是贸易所得，即一个国家可以通过开放贸易获得更高的效用</a:t>
            </a:r>
            <a:r>
              <a:rPr lang="en-US" sz="2000" i="1" dirty="0"/>
              <a:t>.</a:t>
            </a:r>
            <a:endParaRPr lang="en-US" sz="2000" dirty="0"/>
          </a:p>
        </p:txBody>
      </p:sp>
      <p:sp>
        <p:nvSpPr>
          <p:cNvPr id="120835" name="Rectangle 6"/>
          <p:cNvSpPr>
            <a:spLocks noChangeArrowheads="1"/>
          </p:cNvSpPr>
          <p:nvPr/>
        </p:nvSpPr>
        <p:spPr bwMode="auto">
          <a:xfrm>
            <a:off x="838200" y="228600"/>
            <a:ext cx="6894512" cy="47307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20836" name="Straight Connector 7"/>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9"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grpSp>
        <p:nvGrpSpPr>
          <p:cNvPr id="2" name="Group 1"/>
          <p:cNvGrpSpPr>
            <a:grpSpLocks/>
          </p:cNvGrpSpPr>
          <p:nvPr/>
        </p:nvGrpSpPr>
        <p:grpSpPr bwMode="auto">
          <a:xfrm>
            <a:off x="566738" y="1447800"/>
            <a:ext cx="5529262" cy="4073525"/>
            <a:chOff x="566738" y="1447800"/>
            <a:chExt cx="5529262" cy="4072797"/>
          </a:xfrm>
        </p:grpSpPr>
        <p:grpSp>
          <p:nvGrpSpPr>
            <p:cNvPr id="120839" name="Group 39"/>
            <p:cNvGrpSpPr>
              <a:grpSpLocks/>
            </p:cNvGrpSpPr>
            <p:nvPr/>
          </p:nvGrpSpPr>
          <p:grpSpPr bwMode="auto">
            <a:xfrm>
              <a:off x="566738" y="1447800"/>
              <a:ext cx="5529262" cy="4072797"/>
              <a:chOff x="566738" y="2200275"/>
              <a:chExt cx="7805737" cy="4219575"/>
            </a:xfrm>
          </p:grpSpPr>
          <p:sp>
            <p:nvSpPr>
              <p:cNvPr id="120855" name="Rectangle 10"/>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120856" name="Rectangle 11"/>
              <p:cNvSpPr>
                <a:spLocks noChangeArrowheads="1"/>
              </p:cNvSpPr>
              <p:nvPr/>
            </p:nvSpPr>
            <p:spPr bwMode="auto">
              <a:xfrm>
                <a:off x="581024" y="2204290"/>
                <a:ext cx="7772401" cy="341047"/>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120840" name="Text Box 7"/>
            <p:cNvSpPr txBox="1">
              <a:spLocks noChangeArrowheads="1"/>
            </p:cNvSpPr>
            <p:nvPr/>
          </p:nvSpPr>
          <p:spPr bwMode="auto">
            <a:xfrm>
              <a:off x="585788" y="1468660"/>
              <a:ext cx="2307087" cy="286232"/>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2-5 </a:t>
              </a:r>
              <a:r>
                <a:rPr lang="en-US">
                  <a:solidFill>
                    <a:schemeClr val="bg2"/>
                  </a:solidFill>
                </a:rPr>
                <a:t>(revisited)</a:t>
              </a:r>
            </a:p>
          </p:txBody>
        </p:sp>
        <p:sp>
          <p:nvSpPr>
            <p:cNvPr id="120841" name="Rectangle 13"/>
            <p:cNvSpPr>
              <a:spLocks noChangeArrowheads="1"/>
            </p:cNvSpPr>
            <p:nvPr/>
          </p:nvSpPr>
          <p:spPr bwMode="auto">
            <a:xfrm>
              <a:off x="673551" y="1889128"/>
              <a:ext cx="5303944" cy="3479070"/>
            </a:xfrm>
            <a:prstGeom prst="rect">
              <a:avLst/>
            </a:prstGeom>
            <a:solidFill>
              <a:schemeClr val="bg1"/>
            </a:solidFill>
            <a:ln w="25400" algn="ctr">
              <a:solidFill>
                <a:srgbClr val="D4D3D3"/>
              </a:solidFill>
              <a:round/>
              <a:headEnd/>
              <a:tailEnd/>
            </a:ln>
          </p:spPr>
          <p:txBody>
            <a:bodyPr/>
            <a:lstStyle/>
            <a:p>
              <a:endParaRPr lang="en-US" sz="2800" b="0">
                <a:solidFill>
                  <a:schemeClr val="tx2"/>
                </a:solidFill>
              </a:endParaRPr>
            </a:p>
          </p:txBody>
        </p:sp>
        <p:pic>
          <p:nvPicPr>
            <p:cNvPr id="120842" name="Picture 16"/>
            <p:cNvPicPr>
              <a:picLocks noChangeAspect="1"/>
            </p:cNvPicPr>
            <p:nvPr/>
          </p:nvPicPr>
          <p:blipFill>
            <a:blip r:embed="rId3" cstate="print"/>
            <a:srcRect/>
            <a:stretch>
              <a:fillRect/>
            </a:stretch>
          </p:blipFill>
          <p:spPr bwMode="auto">
            <a:xfrm>
              <a:off x="797376" y="1993903"/>
              <a:ext cx="5067300" cy="3295650"/>
            </a:xfrm>
            <a:prstGeom prst="rect">
              <a:avLst/>
            </a:prstGeom>
            <a:noFill/>
            <a:ln w="9525">
              <a:noFill/>
              <a:miter lim="800000"/>
              <a:headEnd/>
              <a:tailEnd/>
            </a:ln>
          </p:spPr>
        </p:pic>
        <p:pic>
          <p:nvPicPr>
            <p:cNvPr id="120843" name="Picture 17"/>
            <p:cNvPicPr>
              <a:picLocks noChangeAspect="1"/>
            </p:cNvPicPr>
            <p:nvPr/>
          </p:nvPicPr>
          <p:blipFill>
            <a:blip r:embed="rId4" cstate="print"/>
            <a:srcRect/>
            <a:stretch>
              <a:fillRect/>
            </a:stretch>
          </p:blipFill>
          <p:spPr bwMode="auto">
            <a:xfrm>
              <a:off x="797376" y="1993903"/>
              <a:ext cx="5067300" cy="3295650"/>
            </a:xfrm>
            <a:prstGeom prst="rect">
              <a:avLst/>
            </a:prstGeom>
            <a:noFill/>
            <a:ln w="9525">
              <a:noFill/>
              <a:miter lim="800000"/>
              <a:headEnd/>
              <a:tailEnd/>
            </a:ln>
          </p:spPr>
        </p:pic>
        <p:pic>
          <p:nvPicPr>
            <p:cNvPr id="120844" name="Picture 18"/>
            <p:cNvPicPr>
              <a:picLocks noChangeAspect="1"/>
            </p:cNvPicPr>
            <p:nvPr/>
          </p:nvPicPr>
          <p:blipFill>
            <a:blip r:embed="rId5" cstate="print"/>
            <a:srcRect/>
            <a:stretch>
              <a:fillRect/>
            </a:stretch>
          </p:blipFill>
          <p:spPr bwMode="auto">
            <a:xfrm>
              <a:off x="797376" y="1993903"/>
              <a:ext cx="5067300" cy="3295650"/>
            </a:xfrm>
            <a:prstGeom prst="rect">
              <a:avLst/>
            </a:prstGeom>
            <a:noFill/>
            <a:ln w="9525">
              <a:noFill/>
              <a:miter lim="800000"/>
              <a:headEnd/>
              <a:tailEnd/>
            </a:ln>
          </p:spPr>
        </p:pic>
        <p:pic>
          <p:nvPicPr>
            <p:cNvPr id="120845" name="Picture 19"/>
            <p:cNvPicPr>
              <a:picLocks noChangeAspect="1"/>
            </p:cNvPicPr>
            <p:nvPr/>
          </p:nvPicPr>
          <p:blipFill>
            <a:blip r:embed="rId6" cstate="print"/>
            <a:srcRect/>
            <a:stretch>
              <a:fillRect/>
            </a:stretch>
          </p:blipFill>
          <p:spPr bwMode="auto">
            <a:xfrm>
              <a:off x="797376" y="1993903"/>
              <a:ext cx="5067300" cy="3295650"/>
            </a:xfrm>
            <a:prstGeom prst="rect">
              <a:avLst/>
            </a:prstGeom>
            <a:noFill/>
            <a:ln w="9525">
              <a:noFill/>
              <a:miter lim="800000"/>
              <a:headEnd/>
              <a:tailEnd/>
            </a:ln>
          </p:spPr>
        </p:pic>
        <p:pic>
          <p:nvPicPr>
            <p:cNvPr id="120846" name="Picture 20"/>
            <p:cNvPicPr>
              <a:picLocks noChangeAspect="1"/>
            </p:cNvPicPr>
            <p:nvPr/>
          </p:nvPicPr>
          <p:blipFill>
            <a:blip r:embed="rId7" cstate="print"/>
            <a:srcRect/>
            <a:stretch>
              <a:fillRect/>
            </a:stretch>
          </p:blipFill>
          <p:spPr bwMode="auto">
            <a:xfrm>
              <a:off x="797376" y="1993903"/>
              <a:ext cx="5067300" cy="3295650"/>
            </a:xfrm>
            <a:prstGeom prst="rect">
              <a:avLst/>
            </a:prstGeom>
            <a:noFill/>
            <a:ln w="9525">
              <a:noFill/>
              <a:miter lim="800000"/>
              <a:headEnd/>
              <a:tailEnd/>
            </a:ln>
          </p:spPr>
        </p:pic>
        <p:pic>
          <p:nvPicPr>
            <p:cNvPr id="120847" name="Picture 21"/>
            <p:cNvPicPr>
              <a:picLocks noChangeAspect="1"/>
            </p:cNvPicPr>
            <p:nvPr/>
          </p:nvPicPr>
          <p:blipFill>
            <a:blip r:embed="rId8" cstate="print"/>
            <a:srcRect/>
            <a:stretch>
              <a:fillRect/>
            </a:stretch>
          </p:blipFill>
          <p:spPr bwMode="auto">
            <a:xfrm>
              <a:off x="797376" y="1993903"/>
              <a:ext cx="5067300" cy="3295650"/>
            </a:xfrm>
            <a:prstGeom prst="rect">
              <a:avLst/>
            </a:prstGeom>
            <a:noFill/>
            <a:ln w="9525">
              <a:noFill/>
              <a:miter lim="800000"/>
              <a:headEnd/>
              <a:tailEnd/>
            </a:ln>
          </p:spPr>
        </p:pic>
        <p:pic>
          <p:nvPicPr>
            <p:cNvPr id="120848" name="Picture 22"/>
            <p:cNvPicPr>
              <a:picLocks noChangeAspect="1"/>
            </p:cNvPicPr>
            <p:nvPr/>
          </p:nvPicPr>
          <p:blipFill>
            <a:blip r:embed="rId9" cstate="print"/>
            <a:srcRect/>
            <a:stretch>
              <a:fillRect/>
            </a:stretch>
          </p:blipFill>
          <p:spPr bwMode="auto">
            <a:xfrm>
              <a:off x="797376" y="1993903"/>
              <a:ext cx="5067300" cy="3295650"/>
            </a:xfrm>
            <a:prstGeom prst="rect">
              <a:avLst/>
            </a:prstGeom>
            <a:noFill/>
            <a:ln w="9525">
              <a:noFill/>
              <a:miter lim="800000"/>
              <a:headEnd/>
              <a:tailEnd/>
            </a:ln>
          </p:spPr>
        </p:pic>
        <p:pic>
          <p:nvPicPr>
            <p:cNvPr id="120849" name="Picture 23"/>
            <p:cNvPicPr>
              <a:picLocks noChangeAspect="1"/>
            </p:cNvPicPr>
            <p:nvPr/>
          </p:nvPicPr>
          <p:blipFill>
            <a:blip r:embed="rId10" cstate="print"/>
            <a:srcRect/>
            <a:stretch>
              <a:fillRect/>
            </a:stretch>
          </p:blipFill>
          <p:spPr bwMode="auto">
            <a:xfrm>
              <a:off x="797376" y="1993903"/>
              <a:ext cx="5067300" cy="3295650"/>
            </a:xfrm>
            <a:prstGeom prst="rect">
              <a:avLst/>
            </a:prstGeom>
            <a:noFill/>
            <a:ln w="9525">
              <a:noFill/>
              <a:miter lim="800000"/>
              <a:headEnd/>
              <a:tailEnd/>
            </a:ln>
          </p:spPr>
        </p:pic>
        <p:pic>
          <p:nvPicPr>
            <p:cNvPr id="120850" name="Picture 24"/>
            <p:cNvPicPr>
              <a:picLocks noChangeAspect="1"/>
            </p:cNvPicPr>
            <p:nvPr/>
          </p:nvPicPr>
          <p:blipFill>
            <a:blip r:embed="rId11" cstate="print"/>
            <a:srcRect/>
            <a:stretch>
              <a:fillRect/>
            </a:stretch>
          </p:blipFill>
          <p:spPr bwMode="auto">
            <a:xfrm>
              <a:off x="797376" y="1993903"/>
              <a:ext cx="5067300" cy="3295650"/>
            </a:xfrm>
            <a:prstGeom prst="rect">
              <a:avLst/>
            </a:prstGeom>
            <a:noFill/>
            <a:ln w="9525">
              <a:noFill/>
              <a:miter lim="800000"/>
              <a:headEnd/>
              <a:tailEnd/>
            </a:ln>
          </p:spPr>
        </p:pic>
        <p:pic>
          <p:nvPicPr>
            <p:cNvPr id="120851" name="Picture 25"/>
            <p:cNvPicPr>
              <a:picLocks noChangeAspect="1"/>
            </p:cNvPicPr>
            <p:nvPr/>
          </p:nvPicPr>
          <p:blipFill>
            <a:blip r:embed="rId12" cstate="print"/>
            <a:srcRect/>
            <a:stretch>
              <a:fillRect/>
            </a:stretch>
          </p:blipFill>
          <p:spPr bwMode="auto">
            <a:xfrm>
              <a:off x="797376" y="1993903"/>
              <a:ext cx="5067300" cy="3295650"/>
            </a:xfrm>
            <a:prstGeom prst="rect">
              <a:avLst/>
            </a:prstGeom>
            <a:noFill/>
            <a:ln w="9525">
              <a:noFill/>
              <a:miter lim="800000"/>
              <a:headEnd/>
              <a:tailEnd/>
            </a:ln>
          </p:spPr>
        </p:pic>
        <p:pic>
          <p:nvPicPr>
            <p:cNvPr id="120852" name="Picture 26"/>
            <p:cNvPicPr>
              <a:picLocks noChangeAspect="1"/>
            </p:cNvPicPr>
            <p:nvPr/>
          </p:nvPicPr>
          <p:blipFill>
            <a:blip r:embed="rId13" cstate="print"/>
            <a:srcRect/>
            <a:stretch>
              <a:fillRect/>
            </a:stretch>
          </p:blipFill>
          <p:spPr bwMode="auto">
            <a:xfrm>
              <a:off x="791873" y="1984378"/>
              <a:ext cx="5067300" cy="3314700"/>
            </a:xfrm>
            <a:prstGeom prst="rect">
              <a:avLst/>
            </a:prstGeom>
            <a:noFill/>
            <a:ln w="9525">
              <a:noFill/>
              <a:miter lim="800000"/>
              <a:headEnd/>
              <a:tailEnd/>
            </a:ln>
          </p:spPr>
        </p:pic>
        <p:pic>
          <p:nvPicPr>
            <p:cNvPr id="120853" name="Picture 27"/>
            <p:cNvPicPr>
              <a:picLocks noChangeAspect="1"/>
            </p:cNvPicPr>
            <p:nvPr/>
          </p:nvPicPr>
          <p:blipFill>
            <a:blip r:embed="rId14" cstate="print"/>
            <a:srcRect/>
            <a:stretch>
              <a:fillRect/>
            </a:stretch>
          </p:blipFill>
          <p:spPr bwMode="auto">
            <a:xfrm>
              <a:off x="797376" y="1984378"/>
              <a:ext cx="5067300" cy="3295650"/>
            </a:xfrm>
            <a:prstGeom prst="rect">
              <a:avLst/>
            </a:prstGeom>
            <a:noFill/>
            <a:ln w="9525">
              <a:noFill/>
              <a:miter lim="800000"/>
              <a:headEnd/>
              <a:tailEnd/>
            </a:ln>
          </p:spPr>
        </p:pic>
        <p:pic>
          <p:nvPicPr>
            <p:cNvPr id="120854" name="Picture 28"/>
            <p:cNvPicPr>
              <a:picLocks noChangeAspect="1"/>
            </p:cNvPicPr>
            <p:nvPr/>
          </p:nvPicPr>
          <p:blipFill>
            <a:blip r:embed="rId15" cstate="print"/>
            <a:srcRect/>
            <a:stretch>
              <a:fillRect/>
            </a:stretch>
          </p:blipFill>
          <p:spPr bwMode="auto">
            <a:xfrm>
              <a:off x="791873" y="1993903"/>
              <a:ext cx="5067300" cy="3295650"/>
            </a:xfrm>
            <a:prstGeom prst="rect">
              <a:avLst/>
            </a:prstGeom>
            <a:noFill/>
            <a:ln w="9525">
              <a:noFill/>
              <a:miter lim="800000"/>
              <a:headEnd/>
              <a:tailEnd/>
            </a:ln>
          </p:spPr>
        </p:pic>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animEffect transition="in" filter="wipe(left)">
                                      <p:cBhvr>
                                        <p:cTn id="7" dur="500"/>
                                        <p:tgtEl>
                                          <p:spTgt spid="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xEl>
                                              <p:pRg st="1" end="1"/>
                                            </p:txEl>
                                          </p:spTgt>
                                        </p:tgtEl>
                                        <p:attrNameLst>
                                          <p:attrName>style.visibility</p:attrName>
                                        </p:attrNameLst>
                                      </p:cBhvr>
                                      <p:to>
                                        <p:strVal val="visible"/>
                                      </p:to>
                                    </p:set>
                                    <p:animEffect transition="in" filter="wipe(left)">
                                      <p:cBhvr>
                                        <p:cTn id="12" dur="500"/>
                                        <p:tgtEl>
                                          <p:spTgt spid="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5">
                                            <p:txEl>
                                              <p:pRg st="2" end="2"/>
                                            </p:txEl>
                                          </p:spTgt>
                                        </p:tgtEl>
                                        <p:attrNameLst>
                                          <p:attrName>style.visibility</p:attrName>
                                        </p:attrNameLst>
                                      </p:cBhvr>
                                      <p:to>
                                        <p:strVal val="visible"/>
                                      </p:to>
                                    </p:set>
                                    <p:animEffect transition="in" filter="wipe(left)">
                                      <p:cBhvr>
                                        <p:cTn id="17" dur="500"/>
                                        <p:tgtEl>
                                          <p:spTgt spid="15">
                                            <p:txEl>
                                              <p:pRg st="2" end="2"/>
                                            </p:txEl>
                                          </p:spTgt>
                                        </p:tgtEl>
                                      </p:cBhvr>
                                    </p:animEffect>
                                  </p:childTnLst>
                                </p:cTn>
                              </p:par>
                            </p:childTnLst>
                          </p:cTn>
                        </p:par>
                        <p:par>
                          <p:cTn id="18" fill="hold">
                            <p:stCondLst>
                              <p:cond delay="500"/>
                            </p:stCondLst>
                            <p:childTnLst>
                              <p:par>
                                <p:cTn id="19" presetID="22" presetClass="entr" presetSubtype="8"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bldLvl="3"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2881"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sz="2400" dirty="0">
              <a:solidFill>
                <a:srgbClr val="356A41"/>
              </a:solidFill>
            </a:endParaRPr>
          </a:p>
        </p:txBody>
      </p:sp>
      <p:sp>
        <p:nvSpPr>
          <p:cNvPr id="15" name="Rectangle 14"/>
          <p:cNvSpPr>
            <a:spLocks noChangeArrowheads="1"/>
          </p:cNvSpPr>
          <p:nvPr/>
        </p:nvSpPr>
        <p:spPr bwMode="auto">
          <a:xfrm>
            <a:off x="566738" y="1298575"/>
            <a:ext cx="7947025" cy="400050"/>
          </a:xfrm>
          <a:prstGeom prst="rect">
            <a:avLst/>
          </a:prstGeom>
          <a:noFill/>
          <a:ln w="9525" algn="ctr">
            <a:noFill/>
            <a:miter lim="800000"/>
            <a:headEnd/>
            <a:tailEnd/>
          </a:ln>
        </p:spPr>
        <p:txBody>
          <a:bodyPr>
            <a:spAutoFit/>
          </a:bodyPr>
          <a:lstStyle/>
          <a:p>
            <a:pPr>
              <a:spcBef>
                <a:spcPct val="10000"/>
              </a:spcBef>
              <a:spcAft>
                <a:spcPct val="10000"/>
              </a:spcAft>
            </a:pPr>
            <a:r>
              <a:rPr lang="zh-CN" altLang="en-US" sz="2000" dirty="0">
                <a:solidFill>
                  <a:srgbClr val="3D68AF"/>
                </a:solidFill>
              </a:rPr>
              <a:t>贸易模式与贸易所得</a:t>
            </a:r>
            <a:endParaRPr lang="en-US" sz="2000" b="0" dirty="0"/>
          </a:p>
        </p:txBody>
      </p:sp>
      <p:grpSp>
        <p:nvGrpSpPr>
          <p:cNvPr id="8" name="Group 39"/>
          <p:cNvGrpSpPr>
            <a:grpSpLocks/>
          </p:cNvGrpSpPr>
          <p:nvPr/>
        </p:nvGrpSpPr>
        <p:grpSpPr bwMode="auto">
          <a:xfrm>
            <a:off x="646113" y="1793875"/>
            <a:ext cx="7735887" cy="3921125"/>
            <a:chOff x="566738" y="2200275"/>
            <a:chExt cx="7805737" cy="4219575"/>
          </a:xfrm>
        </p:grpSpPr>
        <p:sp>
          <p:nvSpPr>
            <p:cNvPr id="122897" name="Rectangle 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122898" name="Rectangle 9"/>
            <p:cNvSpPr>
              <a:spLocks noChangeArrowheads="1"/>
            </p:cNvSpPr>
            <p:nvPr/>
          </p:nvSpPr>
          <p:spPr bwMode="auto">
            <a:xfrm>
              <a:off x="581024" y="2219326"/>
              <a:ext cx="7777540" cy="344463"/>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11" name="Text Box 7"/>
          <p:cNvSpPr txBox="1">
            <a:spLocks noChangeArrowheads="1"/>
          </p:cNvSpPr>
          <p:nvPr/>
        </p:nvSpPr>
        <p:spPr bwMode="auto">
          <a:xfrm>
            <a:off x="674688" y="1820863"/>
            <a:ext cx="2297112" cy="285750"/>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2-6 </a:t>
            </a:r>
            <a:r>
              <a:rPr lang="en-US">
                <a:solidFill>
                  <a:schemeClr val="bg2"/>
                </a:solidFill>
              </a:rPr>
              <a:t>(1 of 2)</a:t>
            </a:r>
          </a:p>
        </p:txBody>
      </p:sp>
      <p:sp>
        <p:nvSpPr>
          <p:cNvPr id="13" name="Rectangle 12"/>
          <p:cNvSpPr>
            <a:spLocks noChangeArrowheads="1"/>
          </p:cNvSpPr>
          <p:nvPr/>
        </p:nvSpPr>
        <p:spPr bwMode="auto">
          <a:xfrm>
            <a:off x="768350" y="2216150"/>
            <a:ext cx="4746625" cy="3413125"/>
          </a:xfrm>
          <a:prstGeom prst="rect">
            <a:avLst/>
          </a:prstGeom>
          <a:solidFill>
            <a:schemeClr val="bg1"/>
          </a:solidFill>
          <a:ln w="25400" algn="ctr">
            <a:solidFill>
              <a:srgbClr val="D4D3D3"/>
            </a:solidFill>
            <a:round/>
            <a:headEnd/>
            <a:tailEnd/>
          </a:ln>
        </p:spPr>
        <p:txBody>
          <a:bodyPr/>
          <a:lstStyle/>
          <a:p>
            <a:endParaRPr lang="en-US" sz="2800" b="0">
              <a:solidFill>
                <a:schemeClr val="tx2"/>
              </a:solidFill>
            </a:endParaRPr>
          </a:p>
        </p:txBody>
      </p:sp>
      <p:sp>
        <p:nvSpPr>
          <p:cNvPr id="12" name="Rectangle 11"/>
          <p:cNvSpPr>
            <a:spLocks noChangeArrowheads="1"/>
          </p:cNvSpPr>
          <p:nvPr/>
        </p:nvSpPr>
        <p:spPr bwMode="auto">
          <a:xfrm>
            <a:off x="5514975" y="2209800"/>
            <a:ext cx="2867025" cy="2000548"/>
          </a:xfrm>
          <a:prstGeom prst="rect">
            <a:avLst/>
          </a:prstGeom>
          <a:noFill/>
          <a:ln w="9525">
            <a:noFill/>
            <a:miter lim="800000"/>
            <a:headEnd/>
            <a:tailEnd/>
          </a:ln>
        </p:spPr>
        <p:txBody>
          <a:bodyPr>
            <a:spAutoFit/>
          </a:bodyPr>
          <a:lstStyle/>
          <a:p>
            <a:pPr>
              <a:spcBef>
                <a:spcPct val="10000"/>
              </a:spcBef>
              <a:spcAft>
                <a:spcPct val="10000"/>
              </a:spcAft>
            </a:pPr>
            <a:r>
              <a:rPr lang="zh-CN" altLang="en-US" sz="2000" dirty="0"/>
              <a:t>在小麦世界相对价格为</a:t>
            </a:r>
            <a:r>
              <a:rPr lang="en-US" sz="2000" dirty="0"/>
              <a:t> </a:t>
            </a:r>
            <a:r>
              <a:rPr lang="en-US" sz="2000" baseline="30000" dirty="0"/>
              <a:t>2</a:t>
            </a:r>
            <a:r>
              <a:rPr lang="en-US" sz="2000" dirty="0"/>
              <a:t>/</a:t>
            </a:r>
            <a:r>
              <a:rPr lang="en-US" sz="2000" baseline="-25000" dirty="0"/>
              <a:t>3</a:t>
            </a:r>
            <a:r>
              <a:rPr lang="zh-CN" altLang="en-US" sz="2000" dirty="0"/>
              <a:t>下，外国将在</a:t>
            </a:r>
            <a:r>
              <a:rPr lang="en-US" altLang="zh-CN" sz="2000" dirty="0"/>
              <a:t>B</a:t>
            </a:r>
            <a:r>
              <a:rPr lang="zh-CN" altLang="en-US" sz="2000" dirty="0"/>
              <a:t>点生产。</a:t>
            </a:r>
            <a:endParaRPr lang="en-US" sz="2000" dirty="0"/>
          </a:p>
          <a:p>
            <a:pPr>
              <a:spcBef>
                <a:spcPct val="10000"/>
              </a:spcBef>
              <a:spcAft>
                <a:spcPct val="10000"/>
              </a:spcAft>
            </a:pPr>
            <a:r>
              <a:rPr lang="zh-CN" altLang="en-US" sz="2000" dirty="0"/>
              <a:t>通过国际贸易，外国能够出口</a:t>
            </a:r>
            <a:r>
              <a:rPr lang="en-US" sz="2000" dirty="0"/>
              <a:t> </a:t>
            </a:r>
            <a:r>
              <a:rPr lang="en-US" sz="2000" baseline="30000" dirty="0"/>
              <a:t>2</a:t>
            </a:r>
            <a:r>
              <a:rPr lang="en-US" sz="2000" dirty="0"/>
              <a:t>/</a:t>
            </a:r>
            <a:r>
              <a:rPr lang="en-US" sz="2000" baseline="-25000" dirty="0"/>
              <a:t>3</a:t>
            </a:r>
            <a:r>
              <a:rPr lang="en-US" sz="2000" dirty="0"/>
              <a:t> </a:t>
            </a:r>
            <a:r>
              <a:rPr lang="zh-CN" altLang="en-US" sz="2000" dirty="0"/>
              <a:t>单位的布，用于交换</a:t>
            </a:r>
            <a:r>
              <a:rPr lang="en-US" altLang="zh-CN" sz="2000" dirty="0"/>
              <a:t>1</a:t>
            </a:r>
            <a:r>
              <a:rPr lang="zh-CN" altLang="en-US" sz="2000" dirty="0"/>
              <a:t>单位的小麦</a:t>
            </a:r>
            <a:r>
              <a:rPr lang="en-US" sz="2000" dirty="0"/>
              <a:t>. </a:t>
            </a:r>
          </a:p>
        </p:txBody>
      </p:sp>
      <p:pic>
        <p:nvPicPr>
          <p:cNvPr id="3" name="Picture 2"/>
          <p:cNvPicPr>
            <a:picLocks noChangeAspect="1"/>
          </p:cNvPicPr>
          <p:nvPr/>
        </p:nvPicPr>
        <p:blipFill>
          <a:blip r:embed="rId3" cstate="print"/>
          <a:srcRect/>
          <a:stretch>
            <a:fillRect/>
          </a:stretch>
        </p:blipFill>
        <p:spPr bwMode="auto">
          <a:xfrm>
            <a:off x="825500" y="2276475"/>
            <a:ext cx="4619625" cy="3305175"/>
          </a:xfrm>
          <a:prstGeom prst="rect">
            <a:avLst/>
          </a:prstGeom>
          <a:noFill/>
          <a:ln w="9525">
            <a:noFill/>
            <a:miter lim="800000"/>
            <a:headEnd/>
            <a:tailEnd/>
          </a:ln>
        </p:spPr>
      </p:pic>
      <p:pic>
        <p:nvPicPr>
          <p:cNvPr id="2" name="Picture 1"/>
          <p:cNvPicPr>
            <a:picLocks noChangeAspect="1"/>
          </p:cNvPicPr>
          <p:nvPr/>
        </p:nvPicPr>
        <p:blipFill>
          <a:blip r:embed="rId4" cstate="print"/>
          <a:srcRect/>
          <a:stretch>
            <a:fillRect/>
          </a:stretch>
        </p:blipFill>
        <p:spPr bwMode="auto">
          <a:xfrm>
            <a:off x="825500" y="2276475"/>
            <a:ext cx="4619625" cy="3305175"/>
          </a:xfrm>
          <a:prstGeom prst="rect">
            <a:avLst/>
          </a:prstGeom>
          <a:noFill/>
          <a:ln w="9525">
            <a:noFill/>
            <a:miter lim="800000"/>
            <a:headEnd/>
            <a:tailEnd/>
          </a:ln>
        </p:spPr>
      </p:pic>
      <p:pic>
        <p:nvPicPr>
          <p:cNvPr id="20" name="Picture 19"/>
          <p:cNvPicPr>
            <a:picLocks noChangeAspect="1"/>
          </p:cNvPicPr>
          <p:nvPr/>
        </p:nvPicPr>
        <p:blipFill>
          <a:blip r:embed="rId5" cstate="print"/>
          <a:srcRect/>
          <a:stretch>
            <a:fillRect/>
          </a:stretch>
        </p:blipFill>
        <p:spPr bwMode="auto">
          <a:xfrm>
            <a:off x="825500" y="2276475"/>
            <a:ext cx="4619625" cy="3305175"/>
          </a:xfrm>
          <a:prstGeom prst="rect">
            <a:avLst/>
          </a:prstGeom>
          <a:noFill/>
          <a:ln w="9525">
            <a:noFill/>
            <a:miter lim="800000"/>
            <a:headEnd/>
            <a:tailEnd/>
          </a:ln>
        </p:spPr>
      </p:pic>
      <p:pic>
        <p:nvPicPr>
          <p:cNvPr id="26" name="Picture 25"/>
          <p:cNvPicPr>
            <a:picLocks noChangeAspect="1"/>
          </p:cNvPicPr>
          <p:nvPr/>
        </p:nvPicPr>
        <p:blipFill>
          <a:blip r:embed="rId6" cstate="print"/>
          <a:srcRect/>
          <a:stretch>
            <a:fillRect/>
          </a:stretch>
        </p:blipFill>
        <p:spPr bwMode="auto">
          <a:xfrm>
            <a:off x="825500" y="2276475"/>
            <a:ext cx="4619625" cy="3305175"/>
          </a:xfrm>
          <a:prstGeom prst="rect">
            <a:avLst/>
          </a:prstGeom>
          <a:noFill/>
          <a:ln w="9525">
            <a:noFill/>
            <a:miter lim="800000"/>
            <a:headEnd/>
            <a:tailEnd/>
          </a:ln>
        </p:spPr>
      </p:pic>
      <p:pic>
        <p:nvPicPr>
          <p:cNvPr id="30" name="Picture 29"/>
          <p:cNvPicPr>
            <a:picLocks noChangeAspect="1"/>
          </p:cNvPicPr>
          <p:nvPr/>
        </p:nvPicPr>
        <p:blipFill>
          <a:blip r:embed="rId7" cstate="print"/>
          <a:srcRect/>
          <a:stretch>
            <a:fillRect/>
          </a:stretch>
        </p:blipFill>
        <p:spPr bwMode="auto">
          <a:xfrm>
            <a:off x="825500" y="2276475"/>
            <a:ext cx="4619625" cy="3305175"/>
          </a:xfrm>
          <a:prstGeom prst="rect">
            <a:avLst/>
          </a:prstGeom>
          <a:noFill/>
          <a:ln w="9525">
            <a:noFill/>
            <a:miter lim="800000"/>
            <a:headEnd/>
            <a:tailEnd/>
          </a:ln>
        </p:spPr>
      </p:pic>
      <p:pic>
        <p:nvPicPr>
          <p:cNvPr id="29" name="Picture 28"/>
          <p:cNvPicPr>
            <a:picLocks noChangeAspect="1"/>
          </p:cNvPicPr>
          <p:nvPr/>
        </p:nvPicPr>
        <p:blipFill>
          <a:blip r:embed="rId8" cstate="print"/>
          <a:srcRect/>
          <a:stretch>
            <a:fillRect/>
          </a:stretch>
        </p:blipFill>
        <p:spPr bwMode="auto">
          <a:xfrm>
            <a:off x="825500" y="2276475"/>
            <a:ext cx="4619625" cy="3305175"/>
          </a:xfrm>
          <a:prstGeom prst="rect">
            <a:avLst/>
          </a:prstGeom>
          <a:noFill/>
          <a:ln w="9525">
            <a:noFill/>
            <a:miter lim="800000"/>
            <a:headEnd/>
            <a:tailEnd/>
          </a:ln>
        </p:spPr>
      </p:pic>
      <p:sp>
        <p:nvSpPr>
          <p:cNvPr id="122893" name="Rectangle 22"/>
          <p:cNvSpPr>
            <a:spLocks noChangeArrowheads="1"/>
          </p:cNvSpPr>
          <p:nvPr/>
        </p:nvSpPr>
        <p:spPr bwMode="auto">
          <a:xfrm>
            <a:off x="877888" y="228601"/>
            <a:ext cx="6894512" cy="425450"/>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22894" name="Straight Connector 23"/>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25"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
        <p:nvSpPr>
          <p:cNvPr id="122896" name="Text Box 19"/>
          <p:cNvSpPr txBox="1">
            <a:spLocks noChangeArrowheads="1"/>
          </p:cNvSpPr>
          <p:nvPr/>
        </p:nvSpPr>
        <p:spPr bwMode="auto">
          <a:xfrm>
            <a:off x="2971800" y="1828800"/>
            <a:ext cx="1261884" cy="544765"/>
          </a:xfrm>
          <a:prstGeom prst="rect">
            <a:avLst/>
          </a:prstGeom>
          <a:noFill/>
          <a:ln w="9525">
            <a:noFill/>
            <a:miter lim="800000"/>
            <a:headEnd/>
            <a:tailEnd/>
          </a:ln>
        </p:spPr>
        <p:txBody>
          <a:bodyPr wrap="none">
            <a:spAutoFit/>
          </a:bodyPr>
          <a:lstStyle/>
          <a:p>
            <a:pPr>
              <a:spcBef>
                <a:spcPct val="10000"/>
              </a:spcBef>
              <a:spcAft>
                <a:spcPct val="10000"/>
              </a:spcAft>
            </a:pPr>
            <a:r>
              <a:rPr lang="zh-CN" altLang="en-US" dirty="0">
                <a:solidFill>
                  <a:srgbClr val="8A3A6A"/>
                </a:solidFill>
              </a:rPr>
              <a:t>外国贸易均衡</a:t>
            </a:r>
            <a:endParaRPr lang="en-US" dirty="0">
              <a:solidFill>
                <a:srgbClr val="8A3A6A"/>
              </a:solidFill>
            </a:endParaRPr>
          </a:p>
          <a:p>
            <a:endParaRPr lang="en-US"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ppt_x</p:attrName>
                                        </p:attrNameLst>
                                      </p:cBhvr>
                                      <p:tavLst>
                                        <p:tav tm="0">
                                          <p:val>
                                            <p:strVal val="#ppt_x-.2"/>
                                          </p:val>
                                        </p:tav>
                                        <p:tav tm="100000">
                                          <p:val>
                                            <p:strVal val="#ppt_x"/>
                                          </p:val>
                                        </p:tav>
                                      </p:tavLst>
                                    </p:anim>
                                    <p:anim calcmode="lin" valueType="num">
                                      <p:cBhvr>
                                        <p:cTn id="12"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3" dur="500"/>
                                        <p:tgtEl>
                                          <p:spTgt spid="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left)">
                                      <p:cBhvr>
                                        <p:cTn id="21" dur="500"/>
                                        <p:tgtEl>
                                          <p:spTgt spid="13"/>
                                        </p:tgtEl>
                                      </p:cBhvr>
                                    </p:animEffect>
                                  </p:childTnLst>
                                </p:cTn>
                              </p:par>
                            </p:childTnLst>
                          </p:cTn>
                        </p:par>
                        <p:par>
                          <p:cTn id="22" fill="hold">
                            <p:stCondLst>
                              <p:cond delay="2000"/>
                            </p:stCondLst>
                            <p:childTnLst>
                              <p:par>
                                <p:cTn id="23" presetID="22" presetClass="entr" presetSubtype="8"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wipe(left)">
                                      <p:cBhvr>
                                        <p:cTn id="25" dur="750"/>
                                        <p:tgtEl>
                                          <p:spTgt spid="2"/>
                                        </p:tgtEl>
                                      </p:cBhvr>
                                    </p:animEffect>
                                  </p:childTnLst>
                                </p:cTn>
                              </p:par>
                            </p:childTnLst>
                          </p:cTn>
                        </p:par>
                        <p:par>
                          <p:cTn id="26" fill="hold">
                            <p:stCondLst>
                              <p:cond delay="2750"/>
                            </p:stCondLst>
                            <p:childTnLst>
                              <p:par>
                                <p:cTn id="27" presetID="2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par>
                          <p:cTn id="30" fill="hold">
                            <p:stCondLst>
                              <p:cond delay="3500"/>
                            </p:stCondLst>
                            <p:childTnLst>
                              <p:par>
                                <p:cTn id="31" presetID="22" presetClass="entr" presetSubtype="8" fill="hold" nodeType="after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750"/>
                                        <p:tgtEl>
                                          <p:spTgt spid="20"/>
                                        </p:tgtEl>
                                      </p:cBhvr>
                                    </p:animEffect>
                                  </p:childTnLst>
                                </p:cTn>
                              </p:par>
                            </p:childTnLst>
                          </p:cTn>
                        </p:par>
                        <p:par>
                          <p:cTn id="34" fill="hold">
                            <p:stCondLst>
                              <p:cond delay="4250"/>
                            </p:stCondLst>
                            <p:childTnLst>
                              <p:par>
                                <p:cTn id="35" presetID="22" presetClass="entr" presetSubtype="8" fill="hold" nodeType="after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750"/>
                                        <p:tgtEl>
                                          <p:spTgt spid="26"/>
                                        </p:tgtEl>
                                      </p:cBhvr>
                                    </p:animEffect>
                                  </p:childTnLst>
                                </p:cTn>
                              </p:par>
                            </p:childTnLst>
                          </p:cTn>
                        </p:par>
                        <p:par>
                          <p:cTn id="38" fill="hold">
                            <p:stCondLst>
                              <p:cond delay="5000"/>
                            </p:stCondLst>
                            <p:childTnLst>
                              <p:par>
                                <p:cTn id="39" presetID="22" presetClass="entr" presetSubtype="8" fill="hold" grpId="0" nodeType="afterEffect">
                                  <p:stCondLst>
                                    <p:cond delay="0"/>
                                  </p:stCondLst>
                                  <p:childTnLst>
                                    <p:set>
                                      <p:cBhvr>
                                        <p:cTn id="40" dur="1" fill="hold">
                                          <p:stCondLst>
                                            <p:cond delay="0"/>
                                          </p:stCondLst>
                                        </p:cTn>
                                        <p:tgtEl>
                                          <p:spTgt spid="12">
                                            <p:txEl>
                                              <p:pRg st="0" end="0"/>
                                            </p:txEl>
                                          </p:spTgt>
                                        </p:tgtEl>
                                        <p:attrNameLst>
                                          <p:attrName>style.visibility</p:attrName>
                                        </p:attrNameLst>
                                      </p:cBhvr>
                                      <p:to>
                                        <p:strVal val="visible"/>
                                      </p:to>
                                    </p:set>
                                    <p:animEffect transition="in" filter="wipe(left)">
                                      <p:cBhvr>
                                        <p:cTn id="41" dur="500"/>
                                        <p:tgtEl>
                                          <p:spTgt spid="12">
                                            <p:txEl>
                                              <p:pRg st="0" end="0"/>
                                            </p:txEl>
                                          </p:spTgt>
                                        </p:tgtEl>
                                      </p:cBhvr>
                                    </p:animEffect>
                                  </p:childTnLst>
                                </p:cTn>
                              </p:par>
                            </p:childTnLst>
                          </p:cTn>
                        </p:par>
                        <p:par>
                          <p:cTn id="42" fill="hold">
                            <p:stCondLst>
                              <p:cond delay="5500"/>
                            </p:stCondLst>
                            <p:childTnLst>
                              <p:par>
                                <p:cTn id="43" presetID="22" presetClass="entr" presetSubtype="2" fill="hold" nodeType="afterEffect">
                                  <p:stCondLst>
                                    <p:cond delay="0"/>
                                  </p:stCondLst>
                                  <p:childTnLst>
                                    <p:set>
                                      <p:cBhvr>
                                        <p:cTn id="44" dur="1" fill="hold">
                                          <p:stCondLst>
                                            <p:cond delay="0"/>
                                          </p:stCondLst>
                                        </p:cTn>
                                        <p:tgtEl>
                                          <p:spTgt spid="29"/>
                                        </p:tgtEl>
                                        <p:attrNameLst>
                                          <p:attrName>style.visibility</p:attrName>
                                        </p:attrNameLst>
                                      </p:cBhvr>
                                      <p:to>
                                        <p:strVal val="visible"/>
                                      </p:to>
                                    </p:set>
                                    <p:animEffect transition="in" filter="wipe(right)">
                                      <p:cBhvr>
                                        <p:cTn id="45" dur="750"/>
                                        <p:tgtEl>
                                          <p:spTgt spid="29"/>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8" fill="hold" grpId="0" nodeType="clickEffect">
                                  <p:stCondLst>
                                    <p:cond delay="0"/>
                                  </p:stCondLst>
                                  <p:childTnLst>
                                    <p:set>
                                      <p:cBhvr>
                                        <p:cTn id="49" dur="1" fill="hold">
                                          <p:stCondLst>
                                            <p:cond delay="0"/>
                                          </p:stCondLst>
                                        </p:cTn>
                                        <p:tgtEl>
                                          <p:spTgt spid="12">
                                            <p:txEl>
                                              <p:pRg st="1" end="1"/>
                                            </p:txEl>
                                          </p:spTgt>
                                        </p:tgtEl>
                                        <p:attrNameLst>
                                          <p:attrName>style.visibility</p:attrName>
                                        </p:attrNameLst>
                                      </p:cBhvr>
                                      <p:to>
                                        <p:strVal val="visible"/>
                                      </p:to>
                                    </p:set>
                                    <p:animEffect transition="in" filter="wipe(left)">
                                      <p:cBhvr>
                                        <p:cTn id="50" dur="500"/>
                                        <p:tgtEl>
                                          <p:spTgt spid="12">
                                            <p:txEl>
                                              <p:pRg st="1" end="1"/>
                                            </p:txEl>
                                          </p:spTgt>
                                        </p:tgtEl>
                                      </p:cBhvr>
                                    </p:animEffect>
                                  </p:childTnLst>
                                </p:cTn>
                              </p:par>
                            </p:childTnLst>
                          </p:cTn>
                        </p:par>
                        <p:par>
                          <p:cTn id="51" fill="hold">
                            <p:stCondLst>
                              <p:cond delay="500"/>
                            </p:stCondLst>
                            <p:childTnLst>
                              <p:par>
                                <p:cTn id="52" presetID="22" presetClass="entr" presetSubtype="8" fill="hold" nodeType="after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wipe(left)">
                                      <p:cBhvr>
                                        <p:cTn id="54"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utoUpdateAnimBg="0"/>
      <p:bldP spid="11" grpId="0" animBg="1"/>
      <p:bldP spid="13" grpId="0" animBg="1"/>
      <p:bldP spid="12" grpId="0" uiExpand="1" build="p" bldLvl="2"/>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2844" y="285728"/>
            <a:ext cx="9001156" cy="428628"/>
          </a:xfrm>
        </p:spPr>
        <p:txBody>
          <a:bodyPr/>
          <a:lstStyle/>
          <a:p>
            <a:r>
              <a:rPr lang="zh-CN" altLang="en-US" sz="2000" dirty="0"/>
              <a:t>生活中很多物品是很多国家间的贸易品，如手机，电脑，甚至餐桌上的食品。</a:t>
            </a:r>
            <a:endParaRPr lang="zh-CN" altLang="en-US" dirty="0"/>
          </a:p>
        </p:txBody>
      </p:sp>
      <p:sp>
        <p:nvSpPr>
          <p:cNvPr id="3" name="内容占位符 2"/>
          <p:cNvSpPr>
            <a:spLocks noGrp="1"/>
          </p:cNvSpPr>
          <p:nvPr>
            <p:ph idx="1"/>
          </p:nvPr>
        </p:nvSpPr>
        <p:spPr/>
        <p:txBody>
          <a:bodyPr/>
          <a:lstStyle/>
          <a:p>
            <a:r>
              <a:rPr lang="en-US" altLang="zh-CN" dirty="0"/>
              <a:t> </a:t>
            </a:r>
            <a:endParaRPr lang="zh-CN" altLang="en-US" dirty="0"/>
          </a:p>
        </p:txBody>
      </p:sp>
      <p:pic>
        <p:nvPicPr>
          <p:cNvPr id="1026" name="Picture 2" descr="C:\Documents and Settings\Administrator\桌面\资产定价\Scan009.tif"/>
          <p:cNvPicPr>
            <a:picLocks noChangeAspect="1" noChangeArrowheads="1"/>
          </p:cNvPicPr>
          <p:nvPr/>
        </p:nvPicPr>
        <p:blipFill>
          <a:blip r:embed="rId2"/>
          <a:srcRect/>
          <a:stretch>
            <a:fillRect/>
          </a:stretch>
        </p:blipFill>
        <p:spPr bwMode="auto">
          <a:xfrm>
            <a:off x="571472" y="785794"/>
            <a:ext cx="7786742" cy="5429288"/>
          </a:xfrm>
          <a:prstGeom prst="rect">
            <a:avLst/>
          </a:prstGeom>
          <a:noFill/>
        </p:spPr>
      </p:pic>
      <p:sp>
        <p:nvSpPr>
          <p:cNvPr id="5" name="TextBox 4"/>
          <p:cNvSpPr txBox="1"/>
          <p:nvPr/>
        </p:nvSpPr>
        <p:spPr>
          <a:xfrm>
            <a:off x="857224" y="6357958"/>
            <a:ext cx="5429288" cy="307777"/>
          </a:xfrm>
          <a:prstGeom prst="rect">
            <a:avLst/>
          </a:prstGeom>
          <a:noFill/>
        </p:spPr>
        <p:txBody>
          <a:bodyPr wrap="square" rtlCol="0">
            <a:spAutoFit/>
          </a:bodyPr>
          <a:lstStyle/>
          <a:p>
            <a:r>
              <a:rPr lang="zh-CN" altLang="en-US" dirty="0"/>
              <a:t>美国为什么不自己生产滑雪板？</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4929"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sz="2400" dirty="0">
              <a:solidFill>
                <a:srgbClr val="356A41"/>
              </a:solidFill>
            </a:endParaRPr>
          </a:p>
        </p:txBody>
      </p:sp>
      <p:sp>
        <p:nvSpPr>
          <p:cNvPr id="124930" name="Rectangle 14"/>
          <p:cNvSpPr>
            <a:spLocks noChangeArrowheads="1"/>
          </p:cNvSpPr>
          <p:nvPr/>
        </p:nvSpPr>
        <p:spPr bwMode="auto">
          <a:xfrm>
            <a:off x="566738" y="1298575"/>
            <a:ext cx="7947025" cy="400050"/>
          </a:xfrm>
          <a:prstGeom prst="rect">
            <a:avLst/>
          </a:prstGeom>
          <a:noFill/>
          <a:ln w="9525" algn="ctr">
            <a:noFill/>
            <a:miter lim="800000"/>
            <a:headEnd/>
            <a:tailEnd/>
          </a:ln>
        </p:spPr>
        <p:txBody>
          <a:bodyPr>
            <a:spAutoFit/>
          </a:bodyPr>
          <a:lstStyle/>
          <a:p>
            <a:pPr>
              <a:spcBef>
                <a:spcPct val="10000"/>
              </a:spcBef>
              <a:spcAft>
                <a:spcPct val="10000"/>
              </a:spcAft>
            </a:pPr>
            <a:r>
              <a:rPr lang="zh-CN" altLang="en-US" sz="2000" dirty="0">
                <a:solidFill>
                  <a:srgbClr val="3D68AF"/>
                </a:solidFill>
              </a:rPr>
              <a:t>贸易模式和贸易所得</a:t>
            </a:r>
            <a:endParaRPr lang="en-US" sz="2000" b="0" dirty="0"/>
          </a:p>
        </p:txBody>
      </p:sp>
      <p:grpSp>
        <p:nvGrpSpPr>
          <p:cNvPr id="124931" name="Group 39"/>
          <p:cNvGrpSpPr>
            <a:grpSpLocks/>
          </p:cNvGrpSpPr>
          <p:nvPr/>
        </p:nvGrpSpPr>
        <p:grpSpPr bwMode="auto">
          <a:xfrm>
            <a:off x="646113" y="1793875"/>
            <a:ext cx="7735887" cy="3921125"/>
            <a:chOff x="566738" y="2200275"/>
            <a:chExt cx="7805737" cy="4219575"/>
          </a:xfrm>
        </p:grpSpPr>
        <p:sp>
          <p:nvSpPr>
            <p:cNvPr id="124949" name="Rectangle 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124950" name="Rectangle 9"/>
            <p:cNvSpPr>
              <a:spLocks noChangeArrowheads="1"/>
            </p:cNvSpPr>
            <p:nvPr/>
          </p:nvSpPr>
          <p:spPr bwMode="auto">
            <a:xfrm>
              <a:off x="581024" y="2203704"/>
              <a:ext cx="7777541" cy="344463"/>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124932" name="Text Box 7"/>
          <p:cNvSpPr txBox="1">
            <a:spLocks noChangeArrowheads="1"/>
          </p:cNvSpPr>
          <p:nvPr/>
        </p:nvSpPr>
        <p:spPr bwMode="auto">
          <a:xfrm>
            <a:off x="674688" y="1820863"/>
            <a:ext cx="2297112" cy="285750"/>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2-6 </a:t>
            </a:r>
            <a:r>
              <a:rPr lang="en-US">
                <a:solidFill>
                  <a:schemeClr val="bg2"/>
                </a:solidFill>
              </a:rPr>
              <a:t>(2 of 2)</a:t>
            </a:r>
          </a:p>
        </p:txBody>
      </p:sp>
      <p:sp>
        <p:nvSpPr>
          <p:cNvPr id="12" name="Rectangle 11"/>
          <p:cNvSpPr>
            <a:spLocks noChangeArrowheads="1"/>
          </p:cNvSpPr>
          <p:nvPr/>
        </p:nvSpPr>
        <p:spPr bwMode="auto">
          <a:xfrm>
            <a:off x="6072198" y="1905000"/>
            <a:ext cx="2357427" cy="2055947"/>
          </a:xfrm>
          <a:prstGeom prst="rect">
            <a:avLst/>
          </a:prstGeom>
          <a:noFill/>
          <a:ln w="9525">
            <a:noFill/>
            <a:miter lim="800000"/>
            <a:headEnd/>
            <a:tailEnd/>
          </a:ln>
        </p:spPr>
        <p:txBody>
          <a:bodyPr wrap="square">
            <a:spAutoFit/>
          </a:bodyPr>
          <a:lstStyle/>
          <a:p>
            <a:pPr>
              <a:spcBef>
                <a:spcPct val="10000"/>
              </a:spcBef>
              <a:spcAft>
                <a:spcPct val="10000"/>
              </a:spcAft>
            </a:pPr>
            <a:r>
              <a:rPr lang="en-US" sz="1600" dirty="0">
                <a:solidFill>
                  <a:srgbClr val="8A3A6A"/>
                </a:solidFill>
              </a:rPr>
              <a:t/>
            </a:r>
            <a:br>
              <a:rPr lang="en-US" sz="1600" dirty="0">
                <a:solidFill>
                  <a:srgbClr val="8A3A6A"/>
                </a:solidFill>
              </a:rPr>
            </a:br>
            <a:r>
              <a:rPr lang="zh-CN" altLang="en-US" sz="1800" dirty="0"/>
              <a:t>外国将在</a:t>
            </a:r>
            <a:r>
              <a:rPr lang="en-US" altLang="zh-CN" sz="1800" dirty="0"/>
              <a:t>C</a:t>
            </a:r>
            <a:r>
              <a:rPr lang="zh-CN" altLang="en-US" sz="1800" dirty="0"/>
              <a:t>点消费，出口</a:t>
            </a:r>
            <a:r>
              <a:rPr lang="en-US" altLang="zh-CN" sz="1800" dirty="0"/>
              <a:t>40</a:t>
            </a:r>
            <a:r>
              <a:rPr lang="zh-CN" altLang="en-US" sz="1800" dirty="0"/>
              <a:t>单位的布，换取</a:t>
            </a:r>
            <a:r>
              <a:rPr lang="en-US" altLang="zh-CN" sz="1800" dirty="0"/>
              <a:t>60</a:t>
            </a:r>
            <a:r>
              <a:rPr lang="zh-CN" altLang="en-US" sz="1800" dirty="0"/>
              <a:t>单位小麦的进口；</a:t>
            </a:r>
            <a:endParaRPr lang="en-US" altLang="zh-CN" sz="1800" dirty="0"/>
          </a:p>
          <a:p>
            <a:pPr>
              <a:spcBef>
                <a:spcPct val="10000"/>
              </a:spcBef>
              <a:spcAft>
                <a:spcPct val="10000"/>
              </a:spcAft>
            </a:pPr>
            <a:r>
              <a:rPr lang="zh-CN" altLang="en-US" sz="1800" dirty="0"/>
              <a:t>较无贸易均衡，多消费了</a:t>
            </a:r>
            <a:r>
              <a:rPr lang="en-US" altLang="zh-CN" sz="1800" dirty="0"/>
              <a:t>10</a:t>
            </a:r>
            <a:r>
              <a:rPr lang="zh-CN" altLang="en-US" sz="1800" dirty="0"/>
              <a:t>单位的布和</a:t>
            </a:r>
            <a:r>
              <a:rPr lang="en-US" altLang="zh-CN" sz="1800" dirty="0"/>
              <a:t>10</a:t>
            </a:r>
            <a:r>
              <a:rPr lang="zh-CN" altLang="en-US" sz="1800" dirty="0"/>
              <a:t>单位的小麦；</a:t>
            </a:r>
            <a:endParaRPr lang="en-US" sz="1800" dirty="0"/>
          </a:p>
        </p:txBody>
      </p:sp>
      <p:sp>
        <p:nvSpPr>
          <p:cNvPr id="124945" name="Rectangle 22"/>
          <p:cNvSpPr>
            <a:spLocks noChangeArrowheads="1"/>
          </p:cNvSpPr>
          <p:nvPr/>
        </p:nvSpPr>
        <p:spPr bwMode="auto">
          <a:xfrm>
            <a:off x="877888" y="228601"/>
            <a:ext cx="6894512" cy="425450"/>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24946" name="Straight Connector 23"/>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25"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
        <p:nvSpPr>
          <p:cNvPr id="124948" name="Text Box 23"/>
          <p:cNvSpPr txBox="1">
            <a:spLocks noChangeArrowheads="1"/>
          </p:cNvSpPr>
          <p:nvPr/>
        </p:nvSpPr>
        <p:spPr bwMode="auto">
          <a:xfrm>
            <a:off x="3032125" y="1839913"/>
            <a:ext cx="1261884" cy="307777"/>
          </a:xfrm>
          <a:prstGeom prst="rect">
            <a:avLst/>
          </a:prstGeom>
          <a:noFill/>
          <a:ln w="9525">
            <a:noFill/>
            <a:miter lim="800000"/>
            <a:headEnd/>
            <a:tailEnd/>
          </a:ln>
        </p:spPr>
        <p:txBody>
          <a:bodyPr wrap="none">
            <a:spAutoFit/>
          </a:bodyPr>
          <a:lstStyle/>
          <a:p>
            <a:r>
              <a:rPr lang="zh-CN" altLang="en-US" dirty="0">
                <a:solidFill>
                  <a:srgbClr val="8A3A6A"/>
                </a:solidFill>
              </a:rPr>
              <a:t>外国贸易均衡</a:t>
            </a:r>
            <a:endParaRPr lang="en-US" dirty="0">
              <a:solidFill>
                <a:srgbClr val="8A3A6A"/>
              </a:solidFill>
            </a:endParaRPr>
          </a:p>
        </p:txBody>
      </p:sp>
      <p:pic>
        <p:nvPicPr>
          <p:cNvPr id="11266" name="Picture 2"/>
          <p:cNvPicPr>
            <a:picLocks noChangeAspect="1" noChangeArrowheads="1"/>
          </p:cNvPicPr>
          <p:nvPr/>
        </p:nvPicPr>
        <p:blipFill>
          <a:blip r:embed="rId3"/>
          <a:srcRect/>
          <a:stretch>
            <a:fillRect/>
          </a:stretch>
        </p:blipFill>
        <p:spPr bwMode="auto">
          <a:xfrm>
            <a:off x="428596" y="2285992"/>
            <a:ext cx="5597619" cy="4000528"/>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2">
                                            <p:txEl>
                                              <p:pRg st="1" end="1"/>
                                            </p:txEl>
                                          </p:spTgt>
                                        </p:tgtEl>
                                        <p:attrNameLst>
                                          <p:attrName>style.visibility</p:attrName>
                                        </p:attrNameLst>
                                      </p:cBhvr>
                                      <p:to>
                                        <p:strVal val="visible"/>
                                      </p:to>
                                    </p:set>
                                    <p:animEffect transition="in" filter="wipe(left)">
                                      <p:cBhvr>
                                        <p:cTn id="12" dur="500"/>
                                        <p:tgtEl>
                                          <p:spTgt spid="1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uiExpand="1" build="p" bldLvl="2"/>
    </p:bld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7" name="Rectangle 14"/>
          <p:cNvSpPr>
            <a:spLocks noChangeArrowheads="1"/>
          </p:cNvSpPr>
          <p:nvPr/>
        </p:nvSpPr>
        <p:spPr bwMode="auto">
          <a:xfrm>
            <a:off x="566738" y="820738"/>
            <a:ext cx="7947025" cy="461962"/>
          </a:xfrm>
          <a:prstGeom prst="rect">
            <a:avLst/>
          </a:prstGeom>
          <a:noFill/>
          <a:ln w="9525" algn="ctr">
            <a:noFill/>
            <a:miter lim="800000"/>
            <a:headEnd/>
            <a:tailEnd/>
          </a:ln>
        </p:spPr>
        <p:txBody>
          <a:bodyPr>
            <a:spAutoFit/>
          </a:bodyPr>
          <a:lstStyle/>
          <a:p>
            <a:pPr>
              <a:spcBef>
                <a:spcPct val="10000"/>
              </a:spcBef>
              <a:spcAft>
                <a:spcPct val="10000"/>
              </a:spcAft>
            </a:pPr>
            <a:r>
              <a:rPr lang="zh-CN" altLang="en-US" sz="2400" b="0" dirty="0"/>
              <a:t>贸易模式与贸易所得</a:t>
            </a:r>
            <a:endParaRPr lang="en-US" sz="2400" b="0" dirty="0"/>
          </a:p>
        </p:txBody>
      </p:sp>
      <p:sp>
        <p:nvSpPr>
          <p:cNvPr id="126978" name="Rectangle 22"/>
          <p:cNvSpPr>
            <a:spLocks noChangeArrowheads="1"/>
          </p:cNvSpPr>
          <p:nvPr/>
        </p:nvSpPr>
        <p:spPr bwMode="auto">
          <a:xfrm>
            <a:off x="877888" y="228601"/>
            <a:ext cx="6894512" cy="425450"/>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26979" name="Straight Connector 23"/>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25"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
        <p:nvSpPr>
          <p:cNvPr id="4" name="Rectangle 3"/>
          <p:cNvSpPr>
            <a:spLocks noChangeArrowheads="1"/>
          </p:cNvSpPr>
          <p:nvPr/>
        </p:nvSpPr>
        <p:spPr bwMode="auto">
          <a:xfrm>
            <a:off x="566738" y="1343025"/>
            <a:ext cx="8120062" cy="2234458"/>
          </a:xfrm>
          <a:prstGeom prst="rect">
            <a:avLst/>
          </a:prstGeom>
          <a:noFill/>
          <a:ln w="9525">
            <a:noFill/>
            <a:miter lim="800000"/>
            <a:headEnd/>
            <a:tailEnd/>
          </a:ln>
        </p:spPr>
        <p:txBody>
          <a:bodyPr>
            <a:spAutoFit/>
          </a:bodyPr>
          <a:lstStyle/>
          <a:p>
            <a:pPr marL="342900" lvl="1" indent="-342900">
              <a:spcBef>
                <a:spcPct val="10000"/>
              </a:spcBef>
              <a:spcAft>
                <a:spcPct val="10000"/>
              </a:spcAft>
              <a:buFont typeface="Arial" charset="0"/>
              <a:buChar char="•"/>
            </a:pPr>
            <a:r>
              <a:rPr lang="zh-CN" altLang="en-US" sz="2400" b="0" dirty="0"/>
              <a:t>每个国家都是出口具有比较优势的产品</a:t>
            </a:r>
            <a:r>
              <a:rPr lang="en-US" sz="2400" b="0" dirty="0"/>
              <a:t>.</a:t>
            </a:r>
          </a:p>
          <a:p>
            <a:pPr marL="800100" lvl="2" indent="-342900">
              <a:spcBef>
                <a:spcPct val="10000"/>
              </a:spcBef>
              <a:spcAft>
                <a:spcPct val="10000"/>
              </a:spcAft>
              <a:buFont typeface="Arial" charset="0"/>
              <a:buChar char="•"/>
            </a:pPr>
            <a:r>
              <a:rPr lang="zh-CN" altLang="en-US" sz="2400" b="0" dirty="0"/>
              <a:t>这证实了贸易的模式取决于比较优势</a:t>
            </a:r>
            <a:r>
              <a:rPr lang="en-US" sz="2400" b="0" dirty="0"/>
              <a:t>.</a:t>
            </a:r>
          </a:p>
          <a:p>
            <a:pPr marL="800100" lvl="3" indent="-342900">
              <a:spcBef>
                <a:spcPct val="10000"/>
              </a:spcBef>
              <a:spcAft>
                <a:spcPct val="10000"/>
              </a:spcAft>
              <a:buFont typeface="Arial" charset="0"/>
              <a:buChar char="•"/>
            </a:pPr>
            <a:r>
              <a:rPr lang="zh-CN" altLang="en-US" sz="2400" b="0" dirty="0"/>
              <a:t>这是李嘉图模型的第一个结论</a:t>
            </a:r>
            <a:r>
              <a:rPr lang="en-US" sz="2400" b="0" dirty="0"/>
              <a:t>.</a:t>
            </a:r>
          </a:p>
          <a:p>
            <a:pPr marL="342900" lvl="1" indent="-342900">
              <a:spcBef>
                <a:spcPct val="10000"/>
              </a:spcBef>
              <a:spcAft>
                <a:spcPct val="10000"/>
              </a:spcAft>
              <a:buFont typeface="Arial" charset="0"/>
              <a:buChar char="•"/>
            </a:pPr>
            <a:r>
              <a:rPr lang="zh-CN" altLang="en-US" sz="2400" b="0" dirty="0"/>
              <a:t>贸易双方均从贸易中获利</a:t>
            </a:r>
            <a:r>
              <a:rPr lang="en-US" sz="2400" b="0" dirty="0"/>
              <a:t>.</a:t>
            </a:r>
          </a:p>
          <a:p>
            <a:pPr marL="800100" lvl="3" indent="-342900">
              <a:spcBef>
                <a:spcPct val="10000"/>
              </a:spcBef>
              <a:spcAft>
                <a:spcPct val="10000"/>
              </a:spcAft>
              <a:buFont typeface="Arial" charset="0"/>
              <a:buChar char="•"/>
            </a:pPr>
            <a:r>
              <a:rPr lang="zh-CN" altLang="en-US" sz="2400" b="0" dirty="0"/>
              <a:t>这是李嘉图模型的第二个结论</a:t>
            </a:r>
            <a:r>
              <a:rPr lang="en-US" altLang="zh-CN" sz="2400" b="0" dirty="0"/>
              <a:t>.</a:t>
            </a:r>
            <a:endParaRPr lang="en-US" sz="2400" b="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animEffect transition="in" filter="wipe(left)">
                                      <p:cBhvr>
                                        <p:cTn id="11" dur="500"/>
                                        <p:tgtEl>
                                          <p:spTgt spid="4">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animEffect transition="in" filter="wipe(left)">
                                      <p:cBhvr>
                                        <p:cTn id="15" dur="500"/>
                                        <p:tgtEl>
                                          <p:spTgt spid="4">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xEl>
                                              <p:pRg st="3" end="3"/>
                                            </p:txEl>
                                          </p:spTgt>
                                        </p:tgtEl>
                                        <p:attrNameLst>
                                          <p:attrName>style.visibility</p:attrName>
                                        </p:attrNameLst>
                                      </p:cBhvr>
                                      <p:to>
                                        <p:strVal val="visible"/>
                                      </p:to>
                                    </p:set>
                                    <p:animEffect transition="in" filter="wipe(left)">
                                      <p:cBhvr>
                                        <p:cTn id="20" dur="500"/>
                                        <p:tgtEl>
                                          <p:spTgt spid="4">
                                            <p:txEl>
                                              <p:pRg st="3" end="3"/>
                                            </p:txEl>
                                          </p:spTgt>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Effect transition="in" filter="wipe(left)">
                                      <p:cBhvr>
                                        <p:cTn id="24"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1073" name="Rectangle 5"/>
          <p:cNvSpPr>
            <a:spLocks noChangeArrowheads="1"/>
          </p:cNvSpPr>
          <p:nvPr/>
        </p:nvSpPr>
        <p:spPr bwMode="auto">
          <a:xfrm>
            <a:off x="566738" y="820738"/>
            <a:ext cx="7351712" cy="461665"/>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不同国家的工资求解</a:t>
            </a:r>
            <a:endParaRPr lang="en-US" sz="2400" dirty="0">
              <a:solidFill>
                <a:srgbClr val="356A41"/>
              </a:solidFill>
            </a:endParaRPr>
          </a:p>
        </p:txBody>
      </p:sp>
      <p:sp>
        <p:nvSpPr>
          <p:cNvPr id="131074" name="Rectangle 8"/>
          <p:cNvSpPr>
            <a:spLocks noChangeArrowheads="1"/>
          </p:cNvSpPr>
          <p:nvPr/>
        </p:nvSpPr>
        <p:spPr bwMode="auto">
          <a:xfrm>
            <a:off x="762000" y="228600"/>
            <a:ext cx="6894512" cy="32067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31075" name="Straight Connector 9"/>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11"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
        <p:nvSpPr>
          <p:cNvPr id="3" name="Rectangle 2"/>
          <p:cNvSpPr>
            <a:spLocks noChangeArrowheads="1"/>
          </p:cNvSpPr>
          <p:nvPr/>
        </p:nvSpPr>
        <p:spPr bwMode="auto">
          <a:xfrm>
            <a:off x="566738" y="1447800"/>
            <a:ext cx="8120062" cy="2899255"/>
          </a:xfrm>
          <a:prstGeom prst="rect">
            <a:avLst/>
          </a:prstGeom>
          <a:noFill/>
          <a:ln w="9525">
            <a:noFill/>
            <a:miter lim="800000"/>
            <a:headEnd/>
            <a:tailEnd/>
          </a:ln>
        </p:spPr>
        <p:txBody>
          <a:bodyPr>
            <a:spAutoFit/>
          </a:bodyPr>
          <a:lstStyle/>
          <a:p>
            <a:pPr marL="342900" lvl="1" indent="-342900">
              <a:spcBef>
                <a:spcPct val="10000"/>
              </a:spcBef>
              <a:spcAft>
                <a:spcPct val="10000"/>
              </a:spcAft>
              <a:buFont typeface="Arial" charset="0"/>
              <a:buChar char="•"/>
            </a:pPr>
            <a:r>
              <a:rPr lang="zh-CN" altLang="en-US" sz="2400" b="0" dirty="0"/>
              <a:t>如前所述，在竞争性劳动力市场，企业支付给工人的工资等于劳动的边际产出</a:t>
            </a:r>
            <a:r>
              <a:rPr lang="en-US" sz="2400" b="0" dirty="0"/>
              <a:t>.</a:t>
            </a:r>
          </a:p>
          <a:p>
            <a:pPr marL="342900" lvl="1" indent="-342900">
              <a:spcBef>
                <a:spcPct val="10000"/>
              </a:spcBef>
              <a:spcAft>
                <a:spcPct val="10000"/>
              </a:spcAft>
              <a:buFont typeface="Arial" charset="0"/>
              <a:buChar char="•"/>
            </a:pPr>
            <a:r>
              <a:rPr lang="zh-CN" altLang="en-US" sz="2400" b="0" dirty="0"/>
              <a:t>母国生产并出口小麦，其实际工资为</a:t>
            </a:r>
            <a:r>
              <a:rPr lang="en-US" sz="2400" b="0" dirty="0"/>
              <a:t> </a:t>
            </a:r>
            <a:r>
              <a:rPr lang="en-US" sz="2400" b="0" i="1" dirty="0"/>
              <a:t>MPL</a:t>
            </a:r>
            <a:r>
              <a:rPr lang="en-US" sz="2400" b="0" i="1" baseline="-25000" dirty="0"/>
              <a:t>W</a:t>
            </a:r>
            <a:r>
              <a:rPr lang="en-US" sz="2400" b="0" dirty="0"/>
              <a:t> = 4 </a:t>
            </a:r>
            <a:r>
              <a:rPr lang="zh-CN" altLang="en-US" sz="2400" b="0" dirty="0"/>
              <a:t>单位的小麦</a:t>
            </a:r>
            <a:r>
              <a:rPr lang="en-US" sz="2400" b="0" dirty="0"/>
              <a:t>.</a:t>
            </a:r>
          </a:p>
          <a:p>
            <a:pPr marL="342900" lvl="1" indent="-342900">
              <a:spcBef>
                <a:spcPct val="10000"/>
              </a:spcBef>
              <a:spcAft>
                <a:spcPct val="10000"/>
              </a:spcAft>
              <a:buFont typeface="Arial" charset="0"/>
              <a:buChar char="•"/>
            </a:pPr>
            <a:r>
              <a:rPr lang="zh-CN" altLang="en-US" sz="2400" b="0" dirty="0"/>
              <a:t>工人在世界市场卖出小麦的相对价格为</a:t>
            </a:r>
            <a:r>
              <a:rPr lang="en-US" sz="2400" b="0" dirty="0"/>
              <a:t> </a:t>
            </a:r>
            <a:r>
              <a:rPr lang="en-US" sz="2400" b="0" i="1" dirty="0"/>
              <a:t>P</a:t>
            </a:r>
            <a:r>
              <a:rPr lang="en-US" sz="2400" b="0" i="1" baseline="-25000" dirty="0"/>
              <a:t>W</a:t>
            </a:r>
            <a:r>
              <a:rPr lang="en-US" sz="2400" b="0" dirty="0"/>
              <a:t>/</a:t>
            </a:r>
            <a:r>
              <a:rPr lang="en-US" sz="2400" b="0" i="1" dirty="0"/>
              <a:t>P</a:t>
            </a:r>
            <a:r>
              <a:rPr lang="en-US" sz="2400" b="0" i="1" baseline="-25000" dirty="0"/>
              <a:t>C</a:t>
            </a:r>
            <a:r>
              <a:rPr lang="en-US" sz="2400" b="0" dirty="0"/>
              <a:t> = 2/3.</a:t>
            </a:r>
          </a:p>
          <a:p>
            <a:pPr marL="342900" lvl="1" indent="-342900">
              <a:spcBef>
                <a:spcPct val="10000"/>
              </a:spcBef>
              <a:spcAft>
                <a:spcPct val="10000"/>
              </a:spcAft>
              <a:buFont typeface="Arial" charset="0"/>
              <a:buChar char="•"/>
            </a:pPr>
            <a:r>
              <a:rPr lang="zh-CN" altLang="en-US" sz="2400" b="0" dirty="0"/>
              <a:t>由此，可计算用布衡量的工人实际工资</a:t>
            </a:r>
            <a:r>
              <a:rPr lang="en-US" sz="2400" b="0" dirty="0"/>
              <a:t>:  (</a:t>
            </a:r>
            <a:r>
              <a:rPr lang="en-US" sz="2400" b="0" i="1" dirty="0"/>
              <a:t>P</a:t>
            </a:r>
            <a:r>
              <a:rPr lang="en-US" sz="2400" b="0" i="1" baseline="-25000" dirty="0"/>
              <a:t>W</a:t>
            </a:r>
            <a:r>
              <a:rPr lang="en-US" sz="2400" b="0" dirty="0"/>
              <a:t>/</a:t>
            </a:r>
            <a:r>
              <a:rPr lang="en-US" sz="2400" b="0" i="1" dirty="0"/>
              <a:t>P</a:t>
            </a:r>
            <a:r>
              <a:rPr lang="en-US" sz="2400" b="0" i="1" baseline="-25000" dirty="0"/>
              <a:t>C</a:t>
            </a:r>
            <a:r>
              <a:rPr lang="en-US" sz="2400" b="0" dirty="0"/>
              <a:t>)</a:t>
            </a:r>
            <a:r>
              <a:rPr lang="en-US" sz="2400" b="0" i="1" dirty="0"/>
              <a:t>MPL</a:t>
            </a:r>
            <a:r>
              <a:rPr lang="en-US" sz="2400" b="0" i="1" baseline="-25000" dirty="0"/>
              <a:t>W</a:t>
            </a:r>
            <a:r>
              <a:rPr lang="en-US" sz="2400" b="0" dirty="0"/>
              <a:t> = (2/3)4 = 8/3 </a:t>
            </a:r>
            <a:r>
              <a:rPr lang="zh-CN" altLang="en-US" sz="2400" b="0" dirty="0"/>
              <a:t>单位的布</a:t>
            </a:r>
            <a:r>
              <a:rPr lang="en-US" sz="2400" b="0" dirty="0"/>
              <a:t>.</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left)">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left)">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left)">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33121"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不同国家的工资求解</a:t>
            </a:r>
            <a:endParaRPr lang="en-US" sz="2400" dirty="0">
              <a:solidFill>
                <a:srgbClr val="356A41"/>
              </a:solidFill>
            </a:endParaRPr>
          </a:p>
        </p:txBody>
      </p:sp>
      <p:sp>
        <p:nvSpPr>
          <p:cNvPr id="133122" name="Rectangle 8"/>
          <p:cNvSpPr>
            <a:spLocks noChangeArrowheads="1"/>
          </p:cNvSpPr>
          <p:nvPr/>
        </p:nvSpPr>
        <p:spPr bwMode="auto">
          <a:xfrm>
            <a:off x="877888" y="228601"/>
            <a:ext cx="6894512" cy="425450"/>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33123" name="Straight Connector 9"/>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11"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
        <p:nvSpPr>
          <p:cNvPr id="3" name="Rectangle 2"/>
          <p:cNvSpPr>
            <a:spLocks noChangeArrowheads="1"/>
          </p:cNvSpPr>
          <p:nvPr/>
        </p:nvSpPr>
        <p:spPr bwMode="auto">
          <a:xfrm>
            <a:off x="566738" y="1447800"/>
            <a:ext cx="8120062" cy="3933384"/>
          </a:xfrm>
          <a:prstGeom prst="rect">
            <a:avLst/>
          </a:prstGeom>
          <a:noFill/>
          <a:ln w="9525">
            <a:noFill/>
            <a:miter lim="800000"/>
            <a:headEnd/>
            <a:tailEnd/>
          </a:ln>
        </p:spPr>
        <p:txBody>
          <a:bodyPr>
            <a:spAutoFit/>
          </a:bodyPr>
          <a:lstStyle/>
          <a:p>
            <a:pPr marL="342900" lvl="1" indent="-342900">
              <a:spcBef>
                <a:spcPct val="10000"/>
              </a:spcBef>
              <a:spcAft>
                <a:spcPct val="10000"/>
              </a:spcAft>
              <a:buFont typeface="Arial" charset="0"/>
              <a:buChar char="•"/>
            </a:pPr>
            <a:r>
              <a:rPr lang="zh-CN" altLang="en-US" sz="2400" b="0" dirty="0"/>
              <a:t>同样的逻辑适用于外国；</a:t>
            </a:r>
            <a:endParaRPr lang="en-US" altLang="zh-CN" sz="2400" b="0" dirty="0"/>
          </a:p>
          <a:p>
            <a:pPr marL="342900" lvl="1" indent="-342900">
              <a:spcBef>
                <a:spcPct val="10000"/>
              </a:spcBef>
              <a:spcAft>
                <a:spcPct val="10000"/>
              </a:spcAft>
              <a:buFont typeface="Arial" charset="0"/>
              <a:buChar char="•"/>
            </a:pPr>
            <a:r>
              <a:rPr lang="zh-CN" altLang="en-US" sz="2400" b="0" dirty="0"/>
              <a:t>总结一下</a:t>
            </a:r>
            <a:r>
              <a:rPr lang="en-US" sz="2400" b="0" dirty="0"/>
              <a:t>:</a:t>
            </a:r>
          </a:p>
          <a:p>
            <a:pPr marL="800100" lvl="2" indent="-342900">
              <a:spcBef>
                <a:spcPct val="10000"/>
              </a:spcBef>
              <a:spcAft>
                <a:spcPct val="10000"/>
              </a:spcAft>
              <a:buFont typeface="Arial" charset="0"/>
              <a:buChar char="•"/>
            </a:pPr>
            <a:r>
              <a:rPr lang="zh-CN" altLang="en-US" sz="2400" b="0" dirty="0"/>
              <a:t>母国的实际工资</a:t>
            </a:r>
            <a:r>
              <a:rPr lang="en-US" sz="2400" b="0" dirty="0"/>
              <a:t>:</a:t>
            </a:r>
          </a:p>
          <a:p>
            <a:pPr marL="1257300" lvl="3" indent="-342900">
              <a:spcBef>
                <a:spcPct val="10000"/>
              </a:spcBef>
              <a:spcAft>
                <a:spcPct val="10000"/>
              </a:spcAft>
              <a:buFont typeface="Arial" charset="0"/>
              <a:buChar char="•"/>
            </a:pPr>
            <a:r>
              <a:rPr lang="en-US" sz="2400" b="0" dirty="0"/>
              <a:t>4 </a:t>
            </a:r>
            <a:r>
              <a:rPr lang="zh-CN" altLang="en-US" sz="2400" b="0" dirty="0"/>
              <a:t>单位小麦或者 </a:t>
            </a:r>
            <a:r>
              <a:rPr lang="en-US" sz="2400" b="0" dirty="0"/>
              <a:t>8/3 </a:t>
            </a:r>
            <a:r>
              <a:rPr lang="zh-CN" altLang="en-US" sz="2400" b="0" dirty="0"/>
              <a:t>单位布</a:t>
            </a:r>
            <a:r>
              <a:rPr lang="en-US" sz="2400" b="0" dirty="0"/>
              <a:t>.</a:t>
            </a:r>
          </a:p>
          <a:p>
            <a:pPr marL="800100" lvl="2" indent="-342900">
              <a:spcBef>
                <a:spcPct val="10000"/>
              </a:spcBef>
              <a:spcAft>
                <a:spcPct val="10000"/>
              </a:spcAft>
              <a:buFont typeface="Arial" charset="0"/>
              <a:buChar char="•"/>
            </a:pPr>
            <a:r>
              <a:rPr lang="zh-CN" altLang="en-US" sz="2400" b="0" dirty="0"/>
              <a:t>外国实际工资：</a:t>
            </a:r>
            <a:endParaRPr lang="en-US" sz="2400" b="0" dirty="0"/>
          </a:p>
          <a:p>
            <a:pPr marL="1257300" lvl="3" indent="-342900">
              <a:spcBef>
                <a:spcPct val="10000"/>
              </a:spcBef>
              <a:spcAft>
                <a:spcPct val="10000"/>
              </a:spcAft>
              <a:buFont typeface="Arial" charset="0"/>
              <a:buChar char="•"/>
            </a:pPr>
            <a:r>
              <a:rPr lang="en-US" sz="2400" b="0" dirty="0"/>
              <a:t>3/2 </a:t>
            </a:r>
            <a:r>
              <a:rPr lang="zh-CN" altLang="en-US" sz="2400" b="0" dirty="0"/>
              <a:t>单位小麦或者</a:t>
            </a:r>
            <a:r>
              <a:rPr lang="en-US" sz="2400" b="0" dirty="0"/>
              <a:t>1 </a:t>
            </a:r>
            <a:r>
              <a:rPr lang="zh-CN" altLang="en-US" sz="2400" b="0" dirty="0"/>
              <a:t>单位布</a:t>
            </a:r>
            <a:r>
              <a:rPr lang="en-US" sz="2400" b="0" dirty="0"/>
              <a:t>.</a:t>
            </a:r>
          </a:p>
          <a:p>
            <a:pPr marL="342900" lvl="1" indent="-342900">
              <a:spcBef>
                <a:spcPct val="10000"/>
              </a:spcBef>
              <a:spcAft>
                <a:spcPct val="10000"/>
              </a:spcAft>
              <a:buFont typeface="Arial" charset="0"/>
              <a:buChar char="•"/>
            </a:pPr>
            <a:r>
              <a:rPr lang="zh-CN" altLang="en-US" sz="2400" b="0" dirty="0"/>
              <a:t>外国工人所得要少于母国工人；</a:t>
            </a:r>
            <a:endParaRPr lang="en-US" sz="2400" b="0" dirty="0"/>
          </a:p>
          <a:p>
            <a:pPr marL="342900" lvl="1" indent="-342900">
              <a:spcBef>
                <a:spcPct val="10000"/>
              </a:spcBef>
              <a:spcAft>
                <a:spcPct val="10000"/>
              </a:spcAft>
              <a:buFont typeface="Arial" charset="0"/>
              <a:buChar char="•"/>
            </a:pPr>
            <a:r>
              <a:rPr lang="zh-CN" altLang="en-US" sz="2400" b="0" dirty="0"/>
              <a:t>这事实反映的是母国在生产两项产品方面都具有比较优势</a:t>
            </a:r>
            <a:r>
              <a:rPr lang="en-US" altLang="zh-CN" sz="2400" b="0" dirty="0"/>
              <a:t>.</a:t>
            </a:r>
            <a:endParaRPr lang="en-US" sz="2400" b="0" dirty="0"/>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wipe(left)">
                                      <p:cBhvr>
                                        <p:cTn id="11" dur="500"/>
                                        <p:tgtEl>
                                          <p:spTgt spid="3">
                                            <p:txEl>
                                              <p:pRg st="1" end="1"/>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wipe(left)">
                                      <p:cBhvr>
                                        <p:cTn id="15" dur="500"/>
                                        <p:tgtEl>
                                          <p:spTgt spid="3">
                                            <p:txEl>
                                              <p:pRg st="2" end="2"/>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wipe(left)">
                                      <p:cBhvr>
                                        <p:cTn id="19" dur="500"/>
                                        <p:tgtEl>
                                          <p:spTgt spid="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wipe(left)">
                                      <p:cBhvr>
                                        <p:cTn id="24" dur="500"/>
                                        <p:tgtEl>
                                          <p:spTgt spid="3">
                                            <p:txEl>
                                              <p:pRg st="4" end="4"/>
                                            </p:txEl>
                                          </p:spTgt>
                                        </p:tgtEl>
                                      </p:cBhvr>
                                    </p:animEffect>
                                  </p:childTnLst>
                                </p:cTn>
                              </p:par>
                            </p:childTnLst>
                          </p:cTn>
                        </p:par>
                        <p:par>
                          <p:cTn id="25" fill="hold">
                            <p:stCondLst>
                              <p:cond delay="500"/>
                            </p:stCondLst>
                            <p:childTnLst>
                              <p:par>
                                <p:cTn id="26" presetID="22" presetClass="entr" presetSubtype="8" fill="hold" grpId="0" nodeType="after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wipe(left)">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wipe(left)">
                                      <p:cBhvr>
                                        <p:cTn id="33" dur="500"/>
                                        <p:tgtEl>
                                          <p:spTgt spid="3">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3">
                                            <p:txEl>
                                              <p:pRg st="7" end="7"/>
                                            </p:txEl>
                                          </p:spTgt>
                                        </p:tgtEl>
                                        <p:attrNameLst>
                                          <p:attrName>style.visibility</p:attrName>
                                        </p:attrNameLst>
                                      </p:cBhvr>
                                      <p:to>
                                        <p:strVal val="visible"/>
                                      </p:to>
                                    </p:set>
                                    <p:animEffect transition="in" filter="wipe(left)">
                                      <p:cBhvr>
                                        <p:cTn id="38" dur="5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4"/>
    </p:bld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62213" name="Rectangle 5"/>
          <p:cNvSpPr>
            <a:spLocks noChangeArrowheads="1"/>
          </p:cNvSpPr>
          <p:nvPr/>
        </p:nvSpPr>
        <p:spPr bwMode="auto">
          <a:xfrm>
            <a:off x="566738" y="820738"/>
            <a:ext cx="7351712" cy="461665"/>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不同国家的工资求解</a:t>
            </a:r>
            <a:endParaRPr lang="en-US" sz="2400" dirty="0">
              <a:solidFill>
                <a:srgbClr val="356A41"/>
              </a:solidFill>
            </a:endParaRPr>
          </a:p>
        </p:txBody>
      </p:sp>
      <p:sp>
        <p:nvSpPr>
          <p:cNvPr id="15" name="Rectangle 14"/>
          <p:cNvSpPr>
            <a:spLocks noChangeArrowheads="1"/>
          </p:cNvSpPr>
          <p:nvPr/>
        </p:nvSpPr>
        <p:spPr bwMode="auto">
          <a:xfrm>
            <a:off x="500034" y="4286256"/>
            <a:ext cx="8199437" cy="2086725"/>
          </a:xfrm>
          <a:prstGeom prst="rect">
            <a:avLst/>
          </a:prstGeom>
          <a:noFill/>
          <a:ln w="9525" algn="ctr">
            <a:noFill/>
            <a:miter lim="800000"/>
            <a:headEnd/>
            <a:tailEnd/>
          </a:ln>
        </p:spPr>
        <p:txBody>
          <a:bodyPr>
            <a:spAutoFit/>
          </a:bodyPr>
          <a:lstStyle/>
          <a:p>
            <a:pPr>
              <a:spcBef>
                <a:spcPct val="10000"/>
              </a:spcBef>
              <a:spcAft>
                <a:spcPct val="10000"/>
              </a:spcAft>
            </a:pPr>
            <a:r>
              <a:rPr lang="zh-CN" altLang="en-US" sz="2400" b="0" dirty="0"/>
              <a:t>如上述例子所示，工资是由</a:t>
            </a:r>
            <a:r>
              <a:rPr lang="zh-CN" altLang="en-US" sz="2400" i="1" u="sng" dirty="0"/>
              <a:t>绝对优势</a:t>
            </a:r>
            <a:r>
              <a:rPr lang="zh-CN" altLang="en-US" sz="2400" b="0" dirty="0"/>
              <a:t>决定的。</a:t>
            </a:r>
            <a:endParaRPr lang="en-US" altLang="zh-CN" sz="2400" b="0" dirty="0"/>
          </a:p>
          <a:p>
            <a:pPr>
              <a:spcBef>
                <a:spcPct val="10000"/>
              </a:spcBef>
              <a:spcAft>
                <a:spcPct val="10000"/>
              </a:spcAft>
            </a:pPr>
            <a:r>
              <a:rPr lang="zh-CN" altLang="en-US" sz="2400" b="0" dirty="0"/>
              <a:t>母国之所以支付较高的工资，是因为它在两种产品的生产上都具有更好的技术。</a:t>
            </a:r>
            <a:endParaRPr lang="en-US" altLang="zh-CN" sz="2400" b="0" dirty="0"/>
          </a:p>
          <a:p>
            <a:pPr>
              <a:spcBef>
                <a:spcPct val="10000"/>
              </a:spcBef>
              <a:spcAft>
                <a:spcPct val="10000"/>
              </a:spcAft>
            </a:pPr>
            <a:r>
              <a:rPr lang="zh-CN" altLang="en-US" sz="2400" b="0" dirty="0"/>
              <a:t>一个技术差的国家能以其他国家愿意支付的价格出口的唯一办法是采取低工资。</a:t>
            </a:r>
            <a:endParaRPr lang="en-US" sz="2400" b="0" dirty="0"/>
          </a:p>
        </p:txBody>
      </p:sp>
      <p:sp>
        <p:nvSpPr>
          <p:cNvPr id="2" name="TextBox 1"/>
          <p:cNvSpPr txBox="1">
            <a:spLocks noRot="1" noChangeAspect="1" noMove="1" noResize="1" noEditPoints="1" noAdjustHandles="1" noChangeArrowheads="1" noChangeShapeType="1" noTextEdit="1"/>
          </p:cNvSpPr>
          <p:nvPr/>
        </p:nvSpPr>
        <p:spPr>
          <a:xfrm>
            <a:off x="1969447" y="1410980"/>
            <a:ext cx="5381538" cy="1490023"/>
          </a:xfrm>
          <a:prstGeom prst="rect">
            <a:avLst/>
          </a:prstGeom>
          <a:blipFill rotWithShape="1">
            <a:blip r:embed="rId3" cstate="print"/>
            <a:stretch>
              <a:fillRect/>
            </a:stretch>
          </a:blipFill>
        </p:spPr>
        <p:txBody>
          <a:bodyPr/>
          <a:lstStyle/>
          <a:p>
            <a:pPr>
              <a:spcBef>
                <a:spcPct val="10000"/>
              </a:spcBef>
              <a:spcAft>
                <a:spcPct val="10000"/>
              </a:spcAft>
              <a:defRPr/>
            </a:pPr>
            <a:r>
              <a:rPr lang="en-US">
                <a:noFill/>
              </a:rPr>
              <a:t> </a:t>
            </a:r>
          </a:p>
        </p:txBody>
      </p:sp>
      <p:sp>
        <p:nvSpPr>
          <p:cNvPr id="8" name="TextBox 7"/>
          <p:cNvSpPr txBox="1">
            <a:spLocks noRot="1" noChangeAspect="1" noMove="1" noResize="1" noEditPoints="1" noAdjustHandles="1" noChangeArrowheads="1" noChangeShapeType="1" noTextEdit="1"/>
          </p:cNvSpPr>
          <p:nvPr/>
        </p:nvSpPr>
        <p:spPr>
          <a:xfrm>
            <a:off x="1842395" y="2680093"/>
            <a:ext cx="6025945" cy="1515736"/>
          </a:xfrm>
          <a:prstGeom prst="rect">
            <a:avLst/>
          </a:prstGeom>
          <a:blipFill rotWithShape="1">
            <a:blip r:embed="rId4" cstate="print"/>
            <a:stretch>
              <a:fillRect/>
            </a:stretch>
          </a:blipFill>
        </p:spPr>
        <p:txBody>
          <a:bodyPr/>
          <a:lstStyle/>
          <a:p>
            <a:pPr>
              <a:spcBef>
                <a:spcPct val="10000"/>
              </a:spcBef>
              <a:spcAft>
                <a:spcPct val="10000"/>
              </a:spcAft>
              <a:defRPr/>
            </a:pPr>
            <a:r>
              <a:rPr lang="en-US">
                <a:noFill/>
              </a:rPr>
              <a:t> </a:t>
            </a:r>
          </a:p>
        </p:txBody>
      </p:sp>
      <p:sp>
        <p:nvSpPr>
          <p:cNvPr id="129029" name="Rectangle 8"/>
          <p:cNvSpPr>
            <a:spLocks noChangeArrowheads="1"/>
          </p:cNvSpPr>
          <p:nvPr/>
        </p:nvSpPr>
        <p:spPr bwMode="auto">
          <a:xfrm>
            <a:off x="877888" y="228601"/>
            <a:ext cx="6894512" cy="425450"/>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29030" name="Straight Connector 9"/>
          <p:cNvCxnSpPr>
            <a:cxnSpLocks noChangeShapeType="1"/>
          </p:cNvCxnSpPr>
          <p:nvPr/>
        </p:nvCxnSpPr>
        <p:spPr bwMode="auto">
          <a:xfrm>
            <a:off x="566738" y="623888"/>
            <a:ext cx="7205662" cy="0"/>
          </a:xfrm>
          <a:prstGeom prst="line">
            <a:avLst/>
          </a:prstGeom>
          <a:noFill/>
          <a:ln w="19050" cap="rnd" algn="ctr">
            <a:solidFill>
              <a:srgbClr val="9C3A45"/>
            </a:solidFill>
            <a:prstDash val="sysDash"/>
            <a:round/>
            <a:headEnd/>
            <a:tailEnd/>
          </a:ln>
        </p:spPr>
      </p:cxnSp>
      <p:sp>
        <p:nvSpPr>
          <p:cNvPr id="11"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3</a:t>
            </a:r>
            <a:r>
              <a:rPr lang="zh-CN" altLang="en-US" sz="2400" kern="0" dirty="0">
                <a:solidFill>
                  <a:srgbClr val="69134B"/>
                </a:solidFill>
              </a:rPr>
              <a:t>国际贸易模式的决定</a:t>
            </a:r>
            <a:endParaRPr lang="en-US" sz="2400" kern="0" dirty="0">
              <a:solidFill>
                <a:srgbClr val="69134B"/>
              </a:solidFill>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62213"/>
                                        </p:tgtEl>
                                        <p:attrNameLst>
                                          <p:attrName>style.visibility</p:attrName>
                                        </p:attrNameLst>
                                      </p:cBhvr>
                                      <p:to>
                                        <p:strVal val="visible"/>
                                      </p:to>
                                    </p:set>
                                    <p:animEffect transition="in" filter="wipe(left)">
                                      <p:cBhvr>
                                        <p:cTn id="7" dur="500"/>
                                        <p:tgtEl>
                                          <p:spTgt spid="86221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750"/>
                                        <p:tgtEl>
                                          <p:spTgt spid="2"/>
                                        </p:tgtEl>
                                      </p:cBhvr>
                                    </p:animEffect>
                                  </p:childTnLst>
                                </p:cTn>
                              </p:par>
                            </p:childTnLst>
                          </p:cTn>
                        </p:par>
                        <p:par>
                          <p:cTn id="12" fill="hold">
                            <p:stCondLst>
                              <p:cond delay="1250"/>
                            </p:stCondLst>
                            <p:childTnLst>
                              <p:par>
                                <p:cTn id="13" presetID="22" presetClass="entr" presetSubtype="8"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left)">
                                      <p:cBhvr>
                                        <p:cTn id="15" dur="750"/>
                                        <p:tgtEl>
                                          <p:spTgt spid="8"/>
                                        </p:tgtEl>
                                      </p:cBhvr>
                                    </p:animEffect>
                                  </p:childTnLst>
                                </p:cTn>
                              </p:par>
                            </p:childTnLst>
                          </p:cTn>
                        </p:par>
                        <p:par>
                          <p:cTn id="16" fill="hold">
                            <p:stCondLst>
                              <p:cond delay="2000"/>
                            </p:stCondLst>
                            <p:childTnLst>
                              <p:par>
                                <p:cTn id="17" presetID="22" presetClass="entr" presetSubtype="8"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wipe(left)">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2213" grpId="0"/>
      <p:bldP spid="15"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pic>
        <p:nvPicPr>
          <p:cNvPr id="12290" name="Picture 2"/>
          <p:cNvPicPr>
            <a:picLocks noChangeAspect="1" noChangeArrowheads="1"/>
          </p:cNvPicPr>
          <p:nvPr/>
        </p:nvPicPr>
        <p:blipFill>
          <a:blip r:embed="rId2"/>
          <a:srcRect/>
          <a:stretch>
            <a:fillRect/>
          </a:stretch>
        </p:blipFill>
        <p:spPr bwMode="auto">
          <a:xfrm>
            <a:off x="144462" y="144462"/>
            <a:ext cx="8785255" cy="6499247"/>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pic>
        <p:nvPicPr>
          <p:cNvPr id="13314" name="Picture 2"/>
          <p:cNvPicPr>
            <a:picLocks noChangeAspect="1" noChangeArrowheads="1"/>
          </p:cNvPicPr>
          <p:nvPr/>
        </p:nvPicPr>
        <p:blipFill>
          <a:blip r:embed="rId2"/>
          <a:srcRect/>
          <a:stretch>
            <a:fillRect/>
          </a:stretch>
        </p:blipFill>
        <p:spPr bwMode="auto">
          <a:xfrm>
            <a:off x="285720" y="214290"/>
            <a:ext cx="8572560" cy="6215106"/>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8"/>
          <p:cNvSpPr/>
          <p:nvPr/>
        </p:nvSpPr>
        <p:spPr>
          <a:xfrm>
            <a:off x="990600" y="1524000"/>
            <a:ext cx="7162800" cy="3764877"/>
          </a:xfrm>
          <a:prstGeom prst="rect">
            <a:avLst/>
          </a:prstGeom>
        </p:spPr>
        <p:txBody>
          <a:bodyPr wrap="square">
            <a:spAutoFit/>
          </a:bodyPr>
          <a:lstStyle/>
          <a:p>
            <a:pPr>
              <a:lnSpc>
                <a:spcPct val="150000"/>
              </a:lnSpc>
              <a:spcBef>
                <a:spcPct val="10000"/>
              </a:spcBef>
              <a:spcAft>
                <a:spcPct val="10000"/>
              </a:spcAft>
              <a:defRPr/>
            </a:pPr>
            <a:r>
              <a:rPr lang="zh-CN" altLang="en-US" sz="2400" b="0" dirty="0"/>
              <a:t>母国出口小麦，可视为小麦的市场供给方；由此，根据小麦的国际相对价格变动和出口量变化，可以推导小麦的出口供给曲线</a:t>
            </a:r>
            <a:r>
              <a:rPr lang="en-US" sz="2400" b="0" dirty="0"/>
              <a:t>. </a:t>
            </a:r>
          </a:p>
          <a:p>
            <a:pPr>
              <a:lnSpc>
                <a:spcPct val="150000"/>
              </a:lnSpc>
              <a:spcBef>
                <a:spcPct val="10000"/>
              </a:spcBef>
              <a:spcAft>
                <a:spcPct val="10000"/>
              </a:spcAft>
              <a:defRPr/>
            </a:pPr>
            <a:endParaRPr lang="en-US" sz="1050" b="0" dirty="0"/>
          </a:p>
          <a:p>
            <a:pPr>
              <a:lnSpc>
                <a:spcPct val="150000"/>
              </a:lnSpc>
              <a:spcBef>
                <a:spcPct val="10000"/>
              </a:spcBef>
              <a:spcAft>
                <a:spcPct val="10000"/>
              </a:spcAft>
              <a:defRPr/>
            </a:pPr>
            <a:r>
              <a:rPr lang="zh-CN" altLang="en-US" sz="2400" b="0" dirty="0"/>
              <a:t>外国进口小麦，可视为小麦的市场需求方；由此，根据小麦的国际相对价格变动和进口量变化，可以推导出小麦的进口需求曲线</a:t>
            </a:r>
            <a:r>
              <a:rPr lang="en-US" sz="2400" b="0" dirty="0"/>
              <a:t>.</a:t>
            </a:r>
          </a:p>
        </p:txBody>
      </p:sp>
      <p:sp>
        <p:nvSpPr>
          <p:cNvPr id="12" name="Rectangle 11"/>
          <p:cNvSpPr>
            <a:spLocks noChangeArrowheads="1"/>
          </p:cNvSpPr>
          <p:nvPr/>
        </p:nvSpPr>
        <p:spPr bwMode="auto">
          <a:xfrm>
            <a:off x="877888" y="228600"/>
            <a:ext cx="4684712" cy="42227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4" name="Straight Connector 13"/>
          <p:cNvCxnSpPr>
            <a:cxnSpLocks noChangeShapeType="1"/>
          </p:cNvCxnSpPr>
          <p:nvPr/>
        </p:nvCxnSpPr>
        <p:spPr bwMode="auto">
          <a:xfrm>
            <a:off x="566738" y="657225"/>
            <a:ext cx="4995862" cy="0"/>
          </a:xfrm>
          <a:prstGeom prst="line">
            <a:avLst/>
          </a:prstGeom>
          <a:noFill/>
          <a:ln w="19050" cap="rnd" algn="ctr">
            <a:solidFill>
              <a:srgbClr val="9C3A45"/>
            </a:solidFill>
            <a:prstDash val="sysDash"/>
            <a:round/>
            <a:headEnd/>
            <a:tailEnd/>
          </a:ln>
        </p:spPr>
      </p:cxnSp>
      <p:sp>
        <p:nvSpPr>
          <p:cNvPr id="15"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4  </a:t>
            </a:r>
            <a:r>
              <a:rPr lang="zh-CN" altLang="en-US" sz="2400" kern="0" dirty="0">
                <a:solidFill>
                  <a:srgbClr val="69134B"/>
                </a:solidFill>
                <a:latin typeface="+mj-lt"/>
                <a:ea typeface="+mj-ea"/>
                <a:cs typeface="+mj-cs"/>
              </a:rPr>
              <a:t>求解国际价格</a:t>
            </a:r>
            <a:endParaRPr lang="en-US" sz="2400" kern="0" dirty="0">
              <a:solidFill>
                <a:srgbClr val="69134B"/>
              </a:solidFill>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500"/>
                                        <p:tgtEl>
                                          <p:spTgt spid="15"/>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wipe(left)">
                                      <p:cBhvr>
                                        <p:cTn id="10" dur="500"/>
                                        <p:tgtEl>
                                          <p:spTgt spid="12"/>
                                        </p:tgtEl>
                                      </p:cBhvr>
                                    </p:animEffect>
                                  </p:childTnLst>
                                </p:cTn>
                              </p:par>
                              <p:par>
                                <p:cTn id="11" presetID="22" presetClass="entr" presetSubtype="8"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500"/>
                                        <p:tgtEl>
                                          <p:spTgt spid="14"/>
                                        </p:tgtEl>
                                      </p:cBhvr>
                                    </p:animEffect>
                                  </p:childTnLst>
                                </p:cTn>
                              </p:par>
                            </p:childTnLst>
                          </p:cTn>
                        </p:par>
                        <p:par>
                          <p:cTn id="14" fill="hold">
                            <p:stCondLst>
                              <p:cond delay="500"/>
                            </p:stCondLst>
                            <p:childTnLst>
                              <p:par>
                                <p:cTn id="15" presetID="22" presetClass="entr" presetSubtype="8" fill="hold" grpId="0" nodeType="afterEffect">
                                  <p:stCondLst>
                                    <p:cond delay="0"/>
                                  </p:stCondLst>
                                  <p:childTnLst>
                                    <p:set>
                                      <p:cBhvr>
                                        <p:cTn id="16" dur="1" fill="hold">
                                          <p:stCondLst>
                                            <p:cond delay="0"/>
                                          </p:stCondLst>
                                        </p:cTn>
                                        <p:tgtEl>
                                          <p:spTgt spid="9">
                                            <p:txEl>
                                              <p:pRg st="0" end="0"/>
                                            </p:txEl>
                                          </p:spTgt>
                                        </p:tgtEl>
                                        <p:attrNameLst>
                                          <p:attrName>style.visibility</p:attrName>
                                        </p:attrNameLst>
                                      </p:cBhvr>
                                      <p:to>
                                        <p:strVal val="visible"/>
                                      </p:to>
                                    </p:set>
                                    <p:animEffect transition="in" filter="wipe(left)">
                                      <p:cBhvr>
                                        <p:cTn id="17" dur="500"/>
                                        <p:tgtEl>
                                          <p:spTgt spid="9">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xEl>
                                              <p:pRg st="2" end="2"/>
                                            </p:txEl>
                                          </p:spTgt>
                                        </p:tgtEl>
                                        <p:attrNameLst>
                                          <p:attrName>style.visibility</p:attrName>
                                        </p:attrNameLst>
                                      </p:cBhvr>
                                      <p:to>
                                        <p:strVal val="visible"/>
                                      </p:to>
                                    </p:set>
                                    <p:animEffect transition="in" filter="wipe(left)">
                                      <p:cBhvr>
                                        <p:cTn id="22" dur="500"/>
                                        <p:tgtEl>
                                          <p:spTgt spid="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p:bldP spid="12" grpId="0" animBg="1"/>
      <p:bldP spid="15" grpId="0"/>
    </p:bld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5"/>
          <p:cNvSpPr>
            <a:spLocks noChangeArrowheads="1"/>
          </p:cNvSpPr>
          <p:nvPr/>
        </p:nvSpPr>
        <p:spPr bwMode="auto">
          <a:xfrm>
            <a:off x="566738" y="762000"/>
            <a:ext cx="7351712" cy="400050"/>
          </a:xfrm>
          <a:prstGeom prst="rect">
            <a:avLst/>
          </a:prstGeom>
          <a:noFill/>
          <a:ln w="9525" algn="ctr">
            <a:noFill/>
            <a:miter lim="800000"/>
            <a:headEnd/>
            <a:tailEnd/>
          </a:ln>
        </p:spPr>
        <p:txBody>
          <a:bodyPr>
            <a:spAutoFit/>
          </a:bodyPr>
          <a:lstStyle/>
          <a:p>
            <a:pPr>
              <a:spcBef>
                <a:spcPct val="20000"/>
              </a:spcBef>
            </a:pPr>
            <a:r>
              <a:rPr lang="zh-CN" altLang="en-US" sz="2000" dirty="0">
                <a:solidFill>
                  <a:srgbClr val="356A41"/>
                </a:solidFill>
              </a:rPr>
              <a:t>母国出口供给曲线</a:t>
            </a:r>
            <a:endParaRPr lang="en-US" sz="2000" dirty="0">
              <a:solidFill>
                <a:srgbClr val="356A41"/>
              </a:solidFill>
            </a:endParaRPr>
          </a:p>
        </p:txBody>
      </p:sp>
      <p:grpSp>
        <p:nvGrpSpPr>
          <p:cNvPr id="18" name="Group 39"/>
          <p:cNvGrpSpPr>
            <a:grpSpLocks/>
          </p:cNvGrpSpPr>
          <p:nvPr/>
        </p:nvGrpSpPr>
        <p:grpSpPr bwMode="auto">
          <a:xfrm>
            <a:off x="646113" y="1150938"/>
            <a:ext cx="8112125" cy="5464175"/>
            <a:chOff x="566738" y="2200275"/>
            <a:chExt cx="7805737" cy="4219575"/>
          </a:xfrm>
        </p:grpSpPr>
        <p:sp>
          <p:nvSpPr>
            <p:cNvPr id="143383" name="Rectangle 1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143384" name="Rectangle 19"/>
            <p:cNvSpPr>
              <a:spLocks noChangeArrowheads="1"/>
            </p:cNvSpPr>
            <p:nvPr/>
          </p:nvSpPr>
          <p:spPr bwMode="auto">
            <a:xfrm>
              <a:off x="581024" y="2211892"/>
              <a:ext cx="7772401" cy="242652"/>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21" name="Text Box 7"/>
          <p:cNvSpPr txBox="1">
            <a:spLocks noChangeArrowheads="1"/>
          </p:cNvSpPr>
          <p:nvPr/>
        </p:nvSpPr>
        <p:spPr bwMode="auto">
          <a:xfrm>
            <a:off x="665163" y="1162050"/>
            <a:ext cx="2554287" cy="287338"/>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2-9 </a:t>
            </a:r>
            <a:r>
              <a:rPr lang="en-US">
                <a:solidFill>
                  <a:schemeClr val="bg2"/>
                </a:solidFill>
              </a:rPr>
              <a:t>(1 of 2)</a:t>
            </a:r>
          </a:p>
        </p:txBody>
      </p:sp>
      <p:sp>
        <p:nvSpPr>
          <p:cNvPr id="22" name="Rectangle 21"/>
          <p:cNvSpPr>
            <a:spLocks noChangeArrowheads="1"/>
          </p:cNvSpPr>
          <p:nvPr/>
        </p:nvSpPr>
        <p:spPr bwMode="auto">
          <a:xfrm>
            <a:off x="685800" y="5300663"/>
            <a:ext cx="8077200" cy="369332"/>
          </a:xfrm>
          <a:prstGeom prst="rect">
            <a:avLst/>
          </a:prstGeom>
          <a:noFill/>
          <a:ln w="9525">
            <a:noFill/>
            <a:miter lim="800000"/>
            <a:headEnd/>
            <a:tailEnd/>
          </a:ln>
        </p:spPr>
        <p:txBody>
          <a:bodyPr>
            <a:spAutoFit/>
          </a:bodyPr>
          <a:lstStyle/>
          <a:p>
            <a:pPr algn="ctr"/>
            <a:r>
              <a:rPr lang="zh-CN" altLang="en-US" sz="1800" dirty="0"/>
              <a:t>母国出口供给</a:t>
            </a:r>
            <a:endParaRPr lang="en-US" sz="1800" dirty="0"/>
          </a:p>
        </p:txBody>
      </p:sp>
      <p:sp>
        <p:nvSpPr>
          <p:cNvPr id="23" name="Rectangle 22"/>
          <p:cNvSpPr>
            <a:spLocks noChangeArrowheads="1"/>
          </p:cNvSpPr>
          <p:nvPr/>
        </p:nvSpPr>
        <p:spPr bwMode="auto">
          <a:xfrm>
            <a:off x="758825" y="1546225"/>
            <a:ext cx="7861300" cy="3770313"/>
          </a:xfrm>
          <a:prstGeom prst="rect">
            <a:avLst/>
          </a:prstGeom>
          <a:solidFill>
            <a:schemeClr val="bg1"/>
          </a:solidFill>
          <a:ln w="25400" algn="ctr">
            <a:solidFill>
              <a:srgbClr val="D4D3D3"/>
            </a:solidFill>
            <a:round/>
            <a:headEnd/>
            <a:tailEnd/>
          </a:ln>
        </p:spPr>
        <p:txBody>
          <a:bodyPr/>
          <a:lstStyle/>
          <a:p>
            <a:endParaRPr lang="en-US" sz="2800" b="0">
              <a:solidFill>
                <a:schemeClr val="tx2"/>
              </a:solidFill>
            </a:endParaRPr>
          </a:p>
        </p:txBody>
      </p:sp>
      <p:pic>
        <p:nvPicPr>
          <p:cNvPr id="3" name="Picture 2"/>
          <p:cNvPicPr>
            <a:picLocks noChangeAspect="1"/>
          </p:cNvPicPr>
          <p:nvPr/>
        </p:nvPicPr>
        <p:blipFill>
          <a:blip r:embed="rId3" cstate="print"/>
          <a:srcRect/>
          <a:stretch>
            <a:fillRect/>
          </a:stretch>
        </p:blipFill>
        <p:spPr bwMode="auto">
          <a:xfrm>
            <a:off x="1289050" y="1566863"/>
            <a:ext cx="6629400" cy="3933825"/>
          </a:xfrm>
          <a:prstGeom prst="rect">
            <a:avLst/>
          </a:prstGeom>
          <a:noFill/>
          <a:ln w="9525">
            <a:noFill/>
            <a:miter lim="800000"/>
            <a:headEnd/>
            <a:tailEnd/>
          </a:ln>
        </p:spPr>
      </p:pic>
      <p:pic>
        <p:nvPicPr>
          <p:cNvPr id="4" name="Picture 3"/>
          <p:cNvPicPr>
            <a:picLocks noChangeAspect="1"/>
          </p:cNvPicPr>
          <p:nvPr/>
        </p:nvPicPr>
        <p:blipFill>
          <a:blip r:embed="rId4" cstate="print"/>
          <a:srcRect/>
          <a:stretch>
            <a:fillRect/>
          </a:stretch>
        </p:blipFill>
        <p:spPr bwMode="auto">
          <a:xfrm>
            <a:off x="1289050" y="1566863"/>
            <a:ext cx="6629400" cy="3933825"/>
          </a:xfrm>
          <a:prstGeom prst="rect">
            <a:avLst/>
          </a:prstGeom>
          <a:noFill/>
          <a:ln w="9525">
            <a:noFill/>
            <a:miter lim="800000"/>
            <a:headEnd/>
            <a:tailEnd/>
          </a:ln>
        </p:spPr>
      </p:pic>
      <p:pic>
        <p:nvPicPr>
          <p:cNvPr id="5" name="Picture 4"/>
          <p:cNvPicPr>
            <a:picLocks noChangeAspect="1"/>
          </p:cNvPicPr>
          <p:nvPr/>
        </p:nvPicPr>
        <p:blipFill>
          <a:blip r:embed="rId5" cstate="print"/>
          <a:srcRect/>
          <a:stretch>
            <a:fillRect/>
          </a:stretch>
        </p:blipFill>
        <p:spPr bwMode="auto">
          <a:xfrm>
            <a:off x="1289050" y="1566863"/>
            <a:ext cx="6629400" cy="3933825"/>
          </a:xfrm>
          <a:prstGeom prst="rect">
            <a:avLst/>
          </a:prstGeom>
          <a:noFill/>
          <a:ln w="9525">
            <a:noFill/>
            <a:miter lim="800000"/>
            <a:headEnd/>
            <a:tailEnd/>
          </a:ln>
        </p:spPr>
      </p:pic>
      <p:pic>
        <p:nvPicPr>
          <p:cNvPr id="6" name="Picture 5"/>
          <p:cNvPicPr>
            <a:picLocks noChangeAspect="1"/>
          </p:cNvPicPr>
          <p:nvPr/>
        </p:nvPicPr>
        <p:blipFill>
          <a:blip r:embed="rId6" cstate="print"/>
          <a:srcRect/>
          <a:stretch>
            <a:fillRect/>
          </a:stretch>
        </p:blipFill>
        <p:spPr bwMode="auto">
          <a:xfrm>
            <a:off x="1289050" y="1566863"/>
            <a:ext cx="6629400" cy="3933825"/>
          </a:xfrm>
          <a:prstGeom prst="rect">
            <a:avLst/>
          </a:prstGeom>
          <a:noFill/>
          <a:ln w="9525">
            <a:noFill/>
            <a:miter lim="800000"/>
            <a:headEnd/>
            <a:tailEnd/>
          </a:ln>
        </p:spPr>
      </p:pic>
      <p:pic>
        <p:nvPicPr>
          <p:cNvPr id="7" name="Picture 6"/>
          <p:cNvPicPr>
            <a:picLocks noChangeAspect="1"/>
          </p:cNvPicPr>
          <p:nvPr/>
        </p:nvPicPr>
        <p:blipFill>
          <a:blip r:embed="rId7" cstate="print"/>
          <a:srcRect/>
          <a:stretch>
            <a:fillRect/>
          </a:stretch>
        </p:blipFill>
        <p:spPr bwMode="auto">
          <a:xfrm>
            <a:off x="1289050" y="1566863"/>
            <a:ext cx="6629400" cy="3933825"/>
          </a:xfrm>
          <a:prstGeom prst="rect">
            <a:avLst/>
          </a:prstGeom>
          <a:noFill/>
          <a:ln w="9525">
            <a:noFill/>
            <a:miter lim="800000"/>
            <a:headEnd/>
            <a:tailEnd/>
          </a:ln>
        </p:spPr>
      </p:pic>
      <p:pic>
        <p:nvPicPr>
          <p:cNvPr id="32" name="Picture 31"/>
          <p:cNvPicPr>
            <a:picLocks noChangeAspect="1"/>
          </p:cNvPicPr>
          <p:nvPr/>
        </p:nvPicPr>
        <p:blipFill>
          <a:blip r:embed="rId8" cstate="print"/>
          <a:srcRect/>
          <a:stretch>
            <a:fillRect/>
          </a:stretch>
        </p:blipFill>
        <p:spPr bwMode="auto">
          <a:xfrm>
            <a:off x="1289050" y="1566863"/>
            <a:ext cx="6629400" cy="3933825"/>
          </a:xfrm>
          <a:prstGeom prst="rect">
            <a:avLst/>
          </a:prstGeom>
          <a:noFill/>
          <a:ln w="9525">
            <a:noFill/>
            <a:miter lim="800000"/>
            <a:headEnd/>
            <a:tailEnd/>
          </a:ln>
        </p:spPr>
      </p:pic>
      <p:pic>
        <p:nvPicPr>
          <p:cNvPr id="8" name="Picture 7"/>
          <p:cNvPicPr>
            <a:picLocks noChangeAspect="1"/>
          </p:cNvPicPr>
          <p:nvPr/>
        </p:nvPicPr>
        <p:blipFill>
          <a:blip r:embed="rId9" cstate="print"/>
          <a:srcRect/>
          <a:stretch>
            <a:fillRect/>
          </a:stretch>
        </p:blipFill>
        <p:spPr bwMode="auto">
          <a:xfrm>
            <a:off x="1289050" y="1566863"/>
            <a:ext cx="6629400" cy="3933825"/>
          </a:xfrm>
          <a:prstGeom prst="rect">
            <a:avLst/>
          </a:prstGeom>
          <a:noFill/>
          <a:ln w="9525">
            <a:noFill/>
            <a:miter lim="800000"/>
            <a:headEnd/>
            <a:tailEnd/>
          </a:ln>
        </p:spPr>
      </p:pic>
      <p:pic>
        <p:nvPicPr>
          <p:cNvPr id="10" name="Picture 9"/>
          <p:cNvPicPr>
            <a:picLocks noChangeAspect="1"/>
          </p:cNvPicPr>
          <p:nvPr/>
        </p:nvPicPr>
        <p:blipFill>
          <a:blip r:embed="rId10" cstate="print"/>
          <a:srcRect/>
          <a:stretch>
            <a:fillRect/>
          </a:stretch>
        </p:blipFill>
        <p:spPr bwMode="auto">
          <a:xfrm>
            <a:off x="1289050" y="1566863"/>
            <a:ext cx="6629400" cy="3933825"/>
          </a:xfrm>
          <a:prstGeom prst="rect">
            <a:avLst/>
          </a:prstGeom>
          <a:noFill/>
          <a:ln w="9525">
            <a:noFill/>
            <a:miter lim="800000"/>
            <a:headEnd/>
            <a:tailEnd/>
          </a:ln>
        </p:spPr>
      </p:pic>
      <p:pic>
        <p:nvPicPr>
          <p:cNvPr id="13" name="Picture 12"/>
          <p:cNvPicPr>
            <a:picLocks noChangeAspect="1"/>
          </p:cNvPicPr>
          <p:nvPr/>
        </p:nvPicPr>
        <p:blipFill>
          <a:blip r:embed="rId11" cstate="print"/>
          <a:srcRect/>
          <a:stretch>
            <a:fillRect/>
          </a:stretch>
        </p:blipFill>
        <p:spPr bwMode="auto">
          <a:xfrm>
            <a:off x="1289050" y="1566863"/>
            <a:ext cx="6629400" cy="3933825"/>
          </a:xfrm>
          <a:prstGeom prst="rect">
            <a:avLst/>
          </a:prstGeom>
          <a:noFill/>
          <a:ln w="9525">
            <a:noFill/>
            <a:miter lim="800000"/>
            <a:headEnd/>
            <a:tailEnd/>
          </a:ln>
        </p:spPr>
      </p:pic>
      <p:pic>
        <p:nvPicPr>
          <p:cNvPr id="31" name="Picture 30"/>
          <p:cNvPicPr>
            <a:picLocks noChangeAspect="1"/>
          </p:cNvPicPr>
          <p:nvPr/>
        </p:nvPicPr>
        <p:blipFill>
          <a:blip r:embed="rId12" cstate="print"/>
          <a:srcRect/>
          <a:stretch>
            <a:fillRect/>
          </a:stretch>
        </p:blipFill>
        <p:spPr bwMode="auto">
          <a:xfrm>
            <a:off x="1289050" y="1566863"/>
            <a:ext cx="6629400" cy="3933825"/>
          </a:xfrm>
          <a:prstGeom prst="rect">
            <a:avLst/>
          </a:prstGeom>
          <a:noFill/>
          <a:ln w="9525">
            <a:noFill/>
            <a:miter lim="800000"/>
            <a:headEnd/>
            <a:tailEnd/>
          </a:ln>
        </p:spPr>
      </p:pic>
      <p:pic>
        <p:nvPicPr>
          <p:cNvPr id="33" name="Picture 32"/>
          <p:cNvPicPr>
            <a:picLocks noChangeAspect="1"/>
          </p:cNvPicPr>
          <p:nvPr/>
        </p:nvPicPr>
        <p:blipFill>
          <a:blip r:embed="rId13" cstate="print"/>
          <a:srcRect/>
          <a:stretch>
            <a:fillRect/>
          </a:stretch>
        </p:blipFill>
        <p:spPr bwMode="auto">
          <a:xfrm>
            <a:off x="1289050" y="1566863"/>
            <a:ext cx="6629400" cy="3933825"/>
          </a:xfrm>
          <a:prstGeom prst="rect">
            <a:avLst/>
          </a:prstGeom>
          <a:noFill/>
          <a:ln w="9525">
            <a:noFill/>
            <a:miter lim="800000"/>
            <a:headEnd/>
            <a:tailEnd/>
          </a:ln>
        </p:spPr>
      </p:pic>
      <p:pic>
        <p:nvPicPr>
          <p:cNvPr id="34" name="Picture 33"/>
          <p:cNvPicPr>
            <a:picLocks noChangeAspect="1"/>
          </p:cNvPicPr>
          <p:nvPr/>
        </p:nvPicPr>
        <p:blipFill>
          <a:blip r:embed="rId14" cstate="print"/>
          <a:srcRect/>
          <a:stretch>
            <a:fillRect/>
          </a:stretch>
        </p:blipFill>
        <p:spPr bwMode="auto">
          <a:xfrm>
            <a:off x="1289050" y="1566863"/>
            <a:ext cx="6629400" cy="3933825"/>
          </a:xfrm>
          <a:prstGeom prst="rect">
            <a:avLst/>
          </a:prstGeom>
          <a:noFill/>
          <a:ln w="9525">
            <a:noFill/>
            <a:miter lim="800000"/>
            <a:headEnd/>
            <a:tailEnd/>
          </a:ln>
        </p:spPr>
      </p:pic>
      <p:pic>
        <p:nvPicPr>
          <p:cNvPr id="35" name="Picture 34"/>
          <p:cNvPicPr>
            <a:picLocks noChangeAspect="1"/>
          </p:cNvPicPr>
          <p:nvPr/>
        </p:nvPicPr>
        <p:blipFill>
          <a:blip r:embed="rId15" cstate="print"/>
          <a:srcRect/>
          <a:stretch>
            <a:fillRect/>
          </a:stretch>
        </p:blipFill>
        <p:spPr bwMode="auto">
          <a:xfrm>
            <a:off x="1289050" y="1566863"/>
            <a:ext cx="6629400" cy="3933825"/>
          </a:xfrm>
          <a:prstGeom prst="rect">
            <a:avLst/>
          </a:prstGeom>
          <a:noFill/>
          <a:ln w="9525">
            <a:noFill/>
            <a:miter lim="800000"/>
            <a:headEnd/>
            <a:tailEnd/>
          </a:ln>
        </p:spPr>
      </p:pic>
      <p:pic>
        <p:nvPicPr>
          <p:cNvPr id="36" name="Picture 35"/>
          <p:cNvPicPr>
            <a:picLocks noChangeAspect="1"/>
          </p:cNvPicPr>
          <p:nvPr/>
        </p:nvPicPr>
        <p:blipFill>
          <a:blip r:embed="rId16" cstate="print"/>
          <a:srcRect/>
          <a:stretch>
            <a:fillRect/>
          </a:stretch>
        </p:blipFill>
        <p:spPr bwMode="auto">
          <a:xfrm>
            <a:off x="1289050" y="1566863"/>
            <a:ext cx="6629400" cy="3933825"/>
          </a:xfrm>
          <a:prstGeom prst="rect">
            <a:avLst/>
          </a:prstGeom>
          <a:noFill/>
          <a:ln w="9525">
            <a:noFill/>
            <a:miter lim="800000"/>
            <a:headEnd/>
            <a:tailEnd/>
          </a:ln>
        </p:spPr>
      </p:pic>
      <p:sp>
        <p:nvSpPr>
          <p:cNvPr id="143380" name="Rectangle 28"/>
          <p:cNvSpPr>
            <a:spLocks noChangeArrowheads="1"/>
          </p:cNvSpPr>
          <p:nvPr/>
        </p:nvSpPr>
        <p:spPr bwMode="auto">
          <a:xfrm>
            <a:off x="877888" y="228600"/>
            <a:ext cx="4684712" cy="42227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43381" name="Straight Connector 29"/>
          <p:cNvCxnSpPr>
            <a:cxnSpLocks noChangeShapeType="1"/>
          </p:cNvCxnSpPr>
          <p:nvPr/>
        </p:nvCxnSpPr>
        <p:spPr bwMode="auto">
          <a:xfrm>
            <a:off x="566738" y="657225"/>
            <a:ext cx="4995862" cy="0"/>
          </a:xfrm>
          <a:prstGeom prst="line">
            <a:avLst/>
          </a:prstGeom>
          <a:noFill/>
          <a:ln w="19050" cap="rnd" algn="ctr">
            <a:solidFill>
              <a:srgbClr val="9C3A45"/>
            </a:solidFill>
            <a:prstDash val="sysDash"/>
            <a:round/>
            <a:headEnd/>
            <a:tailEnd/>
          </a:ln>
        </p:spPr>
      </p:cxnSp>
      <p:sp>
        <p:nvSpPr>
          <p:cNvPr id="40"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4  </a:t>
            </a:r>
            <a:r>
              <a:rPr lang="zh-CN" altLang="en-US" sz="2400" kern="0" dirty="0">
                <a:solidFill>
                  <a:srgbClr val="69134B"/>
                </a:solidFill>
                <a:latin typeface="+mj-lt"/>
                <a:ea typeface="+mj-ea"/>
                <a:cs typeface="+mj-cs"/>
              </a:rPr>
              <a:t>求解国际价格</a:t>
            </a:r>
            <a:endParaRPr lang="en-US" sz="2400" kern="0" dirty="0">
              <a:solidFill>
                <a:srgbClr val="69134B"/>
              </a:solidFill>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p:cTn id="11" dur="500" fill="hold"/>
                                        <p:tgtEl>
                                          <p:spTgt spid="18"/>
                                        </p:tgtEl>
                                        <p:attrNameLst>
                                          <p:attrName>ppt_x</p:attrName>
                                        </p:attrNameLst>
                                      </p:cBhvr>
                                      <p:tavLst>
                                        <p:tav tm="0">
                                          <p:val>
                                            <p:strVal val="#ppt_x-.2"/>
                                          </p:val>
                                        </p:tav>
                                        <p:tav tm="100000">
                                          <p:val>
                                            <p:strVal val="#ppt_x"/>
                                          </p:val>
                                        </p:tav>
                                      </p:tavLst>
                                    </p:anim>
                                    <p:anim calcmode="lin" valueType="num">
                                      <p:cBhvr>
                                        <p:cTn id="12" dur="5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13" dur="500"/>
                                        <p:tgtEl>
                                          <p:spTgt spid="1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wipe(left)">
                                      <p:cBhvr>
                                        <p:cTn id="25" dur="500"/>
                                        <p:tgtEl>
                                          <p:spTgt spid="22">
                                            <p:txEl>
                                              <p:pRg st="0" end="0"/>
                                            </p:txEl>
                                          </p:spTgt>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wipe(left)">
                                      <p:cBhvr>
                                        <p:cTn id="29" dur="750"/>
                                        <p:tgtEl>
                                          <p:spTgt spid="3"/>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750"/>
                                        <p:tgtEl>
                                          <p:spTgt spid="4"/>
                                        </p:tgtEl>
                                      </p:cBhvr>
                                    </p:animEffect>
                                  </p:childTnLst>
                                </p:cTn>
                              </p:par>
                            </p:childTnLst>
                          </p:cTn>
                        </p:par>
                        <p:par>
                          <p:cTn id="34" fill="hold">
                            <p:stCondLst>
                              <p:cond delay="4000"/>
                            </p:stCondLst>
                            <p:childTnLst>
                              <p:par>
                                <p:cTn id="35" presetID="22" presetClass="entr" presetSubtype="4"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750"/>
                                        <p:tgtEl>
                                          <p:spTgt spid="5"/>
                                        </p:tgtEl>
                                      </p:cBhvr>
                                    </p:animEffect>
                                  </p:childTnLst>
                                </p:cTn>
                              </p:par>
                            </p:childTnLst>
                          </p:cTn>
                        </p:par>
                        <p:par>
                          <p:cTn id="38" fill="hold">
                            <p:stCondLst>
                              <p:cond delay="4750"/>
                            </p:stCondLst>
                            <p:childTnLst>
                              <p:par>
                                <p:cTn id="39" presetID="22" presetClass="entr" presetSubtype="8" fill="hold"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750"/>
                                        <p:tgtEl>
                                          <p:spTgt spid="6"/>
                                        </p:tgtEl>
                                      </p:cBhvr>
                                    </p:animEffect>
                                  </p:childTnLst>
                                </p:cTn>
                              </p:par>
                            </p:childTnLst>
                          </p:cTn>
                        </p:par>
                        <p:par>
                          <p:cTn id="42" fill="hold">
                            <p:stCondLst>
                              <p:cond delay="6000"/>
                            </p:stCondLst>
                            <p:childTnLst>
                              <p:par>
                                <p:cTn id="43" presetID="22" presetClass="entr" presetSubtype="8"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left)">
                                      <p:cBhvr>
                                        <p:cTn id="45" dur="750"/>
                                        <p:tgtEl>
                                          <p:spTgt spid="7"/>
                                        </p:tgtEl>
                                      </p:cBhvr>
                                    </p:animEffect>
                                  </p:childTnLst>
                                </p:cTn>
                              </p:par>
                            </p:childTnLst>
                          </p:cTn>
                        </p:par>
                        <p:par>
                          <p:cTn id="46" fill="hold">
                            <p:stCondLst>
                              <p:cond delay="6750"/>
                            </p:stCondLst>
                            <p:childTnLst>
                              <p:par>
                                <p:cTn id="47" presetID="22" presetClass="entr" presetSubtype="8" fill="hold"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750"/>
                                        <p:tgtEl>
                                          <p:spTgt spid="8"/>
                                        </p:tgtEl>
                                      </p:cBhvr>
                                    </p:animEffect>
                                  </p:childTnLst>
                                </p:cTn>
                              </p:par>
                            </p:childTnLst>
                          </p:cTn>
                        </p:par>
                        <p:par>
                          <p:cTn id="50" fill="hold">
                            <p:stCondLst>
                              <p:cond delay="8250"/>
                            </p:stCondLst>
                            <p:childTnLst>
                              <p:par>
                                <p:cTn id="51" presetID="22" presetClass="entr" presetSubtype="4" fill="hold" nodeType="after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wipe(down)">
                                      <p:cBhvr>
                                        <p:cTn id="53" dur="750"/>
                                        <p:tgtEl>
                                          <p:spTgt spid="32"/>
                                        </p:tgtEl>
                                      </p:cBhvr>
                                    </p:animEffect>
                                  </p:childTnLst>
                                </p:cTn>
                              </p:par>
                            </p:childTnLst>
                          </p:cTn>
                        </p:par>
                        <p:par>
                          <p:cTn id="54" fill="hold">
                            <p:stCondLst>
                              <p:cond delay="9000"/>
                            </p:stCondLst>
                            <p:childTnLst>
                              <p:par>
                                <p:cTn id="55" presetID="22" presetClass="entr" presetSubtype="2" fill="hold" nodeType="afterEffect">
                                  <p:stCondLst>
                                    <p:cond delay="0"/>
                                  </p:stCondLst>
                                  <p:childTnLst>
                                    <p:set>
                                      <p:cBhvr>
                                        <p:cTn id="56" dur="1" fill="hold">
                                          <p:stCondLst>
                                            <p:cond delay="0"/>
                                          </p:stCondLst>
                                        </p:cTn>
                                        <p:tgtEl>
                                          <p:spTgt spid="33"/>
                                        </p:tgtEl>
                                        <p:attrNameLst>
                                          <p:attrName>style.visibility</p:attrName>
                                        </p:attrNameLst>
                                      </p:cBhvr>
                                      <p:to>
                                        <p:strVal val="visible"/>
                                      </p:to>
                                    </p:set>
                                    <p:animEffect transition="in" filter="wipe(right)">
                                      <p:cBhvr>
                                        <p:cTn id="57" dur="750"/>
                                        <p:tgtEl>
                                          <p:spTgt spid="33"/>
                                        </p:tgtEl>
                                      </p:cBhvr>
                                    </p:animEffect>
                                  </p:childTnLst>
                                </p:cTn>
                              </p:par>
                            </p:childTnLst>
                          </p:cTn>
                        </p:par>
                        <p:par>
                          <p:cTn id="58" fill="hold">
                            <p:stCondLst>
                              <p:cond delay="9750"/>
                            </p:stCondLst>
                            <p:childTnLst>
                              <p:par>
                                <p:cTn id="59" presetID="22" presetClass="entr" presetSubtype="8" fill="hold" nodeType="afterEffect">
                                  <p:stCondLst>
                                    <p:cond delay="0"/>
                                  </p:stCondLst>
                                  <p:childTnLst>
                                    <p:set>
                                      <p:cBhvr>
                                        <p:cTn id="60" dur="1" fill="hold">
                                          <p:stCondLst>
                                            <p:cond delay="0"/>
                                          </p:stCondLst>
                                        </p:cTn>
                                        <p:tgtEl>
                                          <p:spTgt spid="34"/>
                                        </p:tgtEl>
                                        <p:attrNameLst>
                                          <p:attrName>style.visibility</p:attrName>
                                        </p:attrNameLst>
                                      </p:cBhvr>
                                      <p:to>
                                        <p:strVal val="visible"/>
                                      </p:to>
                                    </p:set>
                                    <p:animEffect transition="in" filter="wipe(left)">
                                      <p:cBhvr>
                                        <p:cTn id="61" dur="750"/>
                                        <p:tgtEl>
                                          <p:spTgt spid="34"/>
                                        </p:tgtEl>
                                      </p:cBhvr>
                                    </p:animEffect>
                                  </p:childTnLst>
                                </p:cTn>
                              </p:par>
                            </p:childTnLst>
                          </p:cTn>
                        </p:par>
                        <p:par>
                          <p:cTn id="62" fill="hold">
                            <p:stCondLst>
                              <p:cond delay="10500"/>
                            </p:stCondLst>
                            <p:childTnLst>
                              <p:par>
                                <p:cTn id="63" presetID="22" presetClass="entr" presetSubtype="8" fill="hold" nodeType="afterEffect">
                                  <p:stCondLst>
                                    <p:cond delay="0"/>
                                  </p:stCondLst>
                                  <p:childTnLst>
                                    <p:set>
                                      <p:cBhvr>
                                        <p:cTn id="64" dur="1" fill="hold">
                                          <p:stCondLst>
                                            <p:cond delay="0"/>
                                          </p:stCondLst>
                                        </p:cTn>
                                        <p:tgtEl>
                                          <p:spTgt spid="35"/>
                                        </p:tgtEl>
                                        <p:attrNameLst>
                                          <p:attrName>style.visibility</p:attrName>
                                        </p:attrNameLst>
                                      </p:cBhvr>
                                      <p:to>
                                        <p:strVal val="visible"/>
                                      </p:to>
                                    </p:set>
                                    <p:animEffect transition="in" filter="wipe(left)">
                                      <p:cBhvr>
                                        <p:cTn id="65" dur="750"/>
                                        <p:tgtEl>
                                          <p:spTgt spid="35"/>
                                        </p:tgtEl>
                                      </p:cBhvr>
                                    </p:animEffect>
                                  </p:childTnLst>
                                </p:cTn>
                              </p:par>
                            </p:childTnLst>
                          </p:cTn>
                        </p:par>
                        <p:par>
                          <p:cTn id="66" fill="hold">
                            <p:stCondLst>
                              <p:cond delay="11250"/>
                            </p:stCondLst>
                            <p:childTnLst>
                              <p:par>
                                <p:cTn id="67" presetID="22" presetClass="entr" presetSubtype="2" fill="hold" nodeType="after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wipe(right)">
                                      <p:cBhvr>
                                        <p:cTn id="69" dur="750"/>
                                        <p:tgtEl>
                                          <p:spTgt spid="36"/>
                                        </p:tgtEl>
                                      </p:cBhvr>
                                    </p:animEffect>
                                  </p:childTnLst>
                                </p:cTn>
                              </p:par>
                            </p:childTnLst>
                          </p:cTn>
                        </p:par>
                        <p:par>
                          <p:cTn id="70" fill="hold">
                            <p:stCondLst>
                              <p:cond delay="12000"/>
                            </p:stCondLst>
                            <p:childTnLst>
                              <p:par>
                                <p:cTn id="71" presetID="22" presetClass="entr" presetSubtype="8" fill="hold" nodeType="afterEffect">
                                  <p:stCondLst>
                                    <p:cond delay="0"/>
                                  </p:stCondLst>
                                  <p:childTnLst>
                                    <p:set>
                                      <p:cBhvr>
                                        <p:cTn id="72" dur="1" fill="hold">
                                          <p:stCondLst>
                                            <p:cond delay="0"/>
                                          </p:stCondLst>
                                        </p:cTn>
                                        <p:tgtEl>
                                          <p:spTgt spid="10"/>
                                        </p:tgtEl>
                                        <p:attrNameLst>
                                          <p:attrName>style.visibility</p:attrName>
                                        </p:attrNameLst>
                                      </p:cBhvr>
                                      <p:to>
                                        <p:strVal val="visible"/>
                                      </p:to>
                                    </p:set>
                                    <p:animEffect transition="in" filter="wipe(left)">
                                      <p:cBhvr>
                                        <p:cTn id="73" dur="750"/>
                                        <p:tgtEl>
                                          <p:spTgt spid="10"/>
                                        </p:tgtEl>
                                      </p:cBhvr>
                                    </p:animEffect>
                                  </p:childTnLst>
                                </p:cTn>
                              </p:par>
                            </p:childTnLst>
                          </p:cTn>
                        </p:par>
                        <p:par>
                          <p:cTn id="74" fill="hold">
                            <p:stCondLst>
                              <p:cond delay="12750"/>
                            </p:stCondLst>
                            <p:childTnLst>
                              <p:par>
                                <p:cTn id="75" presetID="22" presetClass="entr" presetSubtype="8" fill="hold" nodeType="after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wipe(left)">
                                      <p:cBhvr>
                                        <p:cTn id="77" dur="750"/>
                                        <p:tgtEl>
                                          <p:spTgt spid="13"/>
                                        </p:tgtEl>
                                      </p:cBhvr>
                                    </p:animEffect>
                                  </p:childTnLst>
                                </p:cTn>
                              </p:par>
                            </p:childTnLst>
                          </p:cTn>
                        </p:par>
                        <p:par>
                          <p:cTn id="78" fill="hold">
                            <p:stCondLst>
                              <p:cond delay="13500"/>
                            </p:stCondLst>
                            <p:childTnLst>
                              <p:par>
                                <p:cTn id="79" presetID="22" presetClass="entr" presetSubtype="8" fill="hold"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75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21" grpId="0" animBg="1"/>
      <p:bldP spid="22" grpId="0" uiExpand="1" build="p" bldLvl="3"/>
      <p:bldP spid="23"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5409" name="Rectangle 5"/>
          <p:cNvSpPr>
            <a:spLocks noChangeArrowheads="1"/>
          </p:cNvSpPr>
          <p:nvPr/>
        </p:nvSpPr>
        <p:spPr bwMode="auto">
          <a:xfrm>
            <a:off x="566738" y="762000"/>
            <a:ext cx="7351712" cy="400050"/>
          </a:xfrm>
          <a:prstGeom prst="rect">
            <a:avLst/>
          </a:prstGeom>
          <a:noFill/>
          <a:ln w="9525" algn="ctr">
            <a:noFill/>
            <a:miter lim="800000"/>
            <a:headEnd/>
            <a:tailEnd/>
          </a:ln>
        </p:spPr>
        <p:txBody>
          <a:bodyPr>
            <a:spAutoFit/>
          </a:bodyPr>
          <a:lstStyle/>
          <a:p>
            <a:pPr>
              <a:spcBef>
                <a:spcPct val="20000"/>
              </a:spcBef>
            </a:pPr>
            <a:r>
              <a:rPr lang="zh-CN" altLang="en-US" sz="2000" dirty="0">
                <a:solidFill>
                  <a:srgbClr val="356A41"/>
                </a:solidFill>
              </a:rPr>
              <a:t>母国出口供给曲线</a:t>
            </a:r>
            <a:endParaRPr lang="en-US" sz="2000" dirty="0">
              <a:solidFill>
                <a:srgbClr val="356A41"/>
              </a:solidFill>
            </a:endParaRPr>
          </a:p>
        </p:txBody>
      </p:sp>
      <p:grpSp>
        <p:nvGrpSpPr>
          <p:cNvPr id="145410" name="Group 39"/>
          <p:cNvGrpSpPr>
            <a:grpSpLocks/>
          </p:cNvGrpSpPr>
          <p:nvPr/>
        </p:nvGrpSpPr>
        <p:grpSpPr bwMode="auto">
          <a:xfrm>
            <a:off x="646113" y="1150938"/>
            <a:ext cx="8112125" cy="5464175"/>
            <a:chOff x="566738" y="2200275"/>
            <a:chExt cx="7805737" cy="4219575"/>
          </a:xfrm>
        </p:grpSpPr>
        <p:sp>
          <p:nvSpPr>
            <p:cNvPr id="145434" name="Rectangle 1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145435" name="Rectangle 19"/>
            <p:cNvSpPr>
              <a:spLocks noChangeArrowheads="1"/>
            </p:cNvSpPr>
            <p:nvPr/>
          </p:nvSpPr>
          <p:spPr bwMode="auto">
            <a:xfrm>
              <a:off x="581024" y="2211892"/>
              <a:ext cx="7772401" cy="242652"/>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145411" name="Text Box 7"/>
          <p:cNvSpPr txBox="1">
            <a:spLocks noChangeArrowheads="1"/>
          </p:cNvSpPr>
          <p:nvPr/>
        </p:nvSpPr>
        <p:spPr bwMode="auto">
          <a:xfrm>
            <a:off x="665163" y="1162050"/>
            <a:ext cx="2554287" cy="287338"/>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2-9 </a:t>
            </a:r>
            <a:r>
              <a:rPr lang="en-US">
                <a:solidFill>
                  <a:schemeClr val="bg2"/>
                </a:solidFill>
              </a:rPr>
              <a:t>(2 of 2)</a:t>
            </a:r>
          </a:p>
        </p:txBody>
      </p:sp>
      <p:sp>
        <p:nvSpPr>
          <p:cNvPr id="145431" name="Rectangle 28"/>
          <p:cNvSpPr>
            <a:spLocks noChangeArrowheads="1"/>
          </p:cNvSpPr>
          <p:nvPr/>
        </p:nvSpPr>
        <p:spPr bwMode="auto">
          <a:xfrm>
            <a:off x="877888" y="228600"/>
            <a:ext cx="4684712" cy="42227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45432" name="Straight Connector 29"/>
          <p:cNvCxnSpPr>
            <a:cxnSpLocks noChangeShapeType="1"/>
          </p:cNvCxnSpPr>
          <p:nvPr/>
        </p:nvCxnSpPr>
        <p:spPr bwMode="auto">
          <a:xfrm>
            <a:off x="566738" y="657225"/>
            <a:ext cx="4995862" cy="0"/>
          </a:xfrm>
          <a:prstGeom prst="line">
            <a:avLst/>
          </a:prstGeom>
          <a:noFill/>
          <a:ln w="19050" cap="rnd" algn="ctr">
            <a:solidFill>
              <a:srgbClr val="9C3A45"/>
            </a:solidFill>
            <a:prstDash val="sysDash"/>
            <a:round/>
            <a:headEnd/>
            <a:tailEnd/>
          </a:ln>
        </p:spPr>
      </p:cxnSp>
      <p:sp>
        <p:nvSpPr>
          <p:cNvPr id="40"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4  </a:t>
            </a:r>
            <a:r>
              <a:rPr lang="zh-CN" altLang="en-US" sz="2400" kern="0" dirty="0">
                <a:solidFill>
                  <a:srgbClr val="69134B"/>
                </a:solidFill>
                <a:latin typeface="+mj-lt"/>
                <a:ea typeface="+mj-ea"/>
                <a:cs typeface="+mj-cs"/>
              </a:rPr>
              <a:t>求解国际价格</a:t>
            </a:r>
            <a:endParaRPr lang="en-US" sz="2400" kern="0" dirty="0">
              <a:solidFill>
                <a:srgbClr val="69134B"/>
              </a:solidFill>
              <a:latin typeface="+mj-lt"/>
              <a:ea typeface="+mj-ea"/>
              <a:cs typeface="+mj-cs"/>
            </a:endParaRPr>
          </a:p>
        </p:txBody>
      </p:sp>
      <p:pic>
        <p:nvPicPr>
          <p:cNvPr id="14338" name="Picture 2"/>
          <p:cNvPicPr>
            <a:picLocks noChangeAspect="1" noChangeArrowheads="1"/>
          </p:cNvPicPr>
          <p:nvPr/>
        </p:nvPicPr>
        <p:blipFill>
          <a:blip r:embed="rId3"/>
          <a:srcRect/>
          <a:stretch>
            <a:fillRect/>
          </a:stretch>
        </p:blipFill>
        <p:spPr bwMode="auto">
          <a:xfrm>
            <a:off x="714348" y="1500174"/>
            <a:ext cx="7429552" cy="5143536"/>
          </a:xfrm>
          <a:prstGeom prst="rect">
            <a:avLst/>
          </a:prstGeom>
          <a:noFill/>
          <a:ln w="9525">
            <a:noFill/>
            <a:miter lim="800000"/>
            <a:headEnd/>
            <a:tailEnd/>
          </a:ln>
          <a:effectLst/>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p:cNvSpPr/>
          <p:nvPr/>
        </p:nvSpPr>
        <p:spPr>
          <a:xfrm>
            <a:off x="609600" y="785794"/>
            <a:ext cx="7662862" cy="4025717"/>
          </a:xfrm>
          <a:prstGeom prst="rect">
            <a:avLst/>
          </a:prstGeom>
          <a:noFill/>
        </p:spPr>
        <p:txBody>
          <a:bodyPr wrap="square">
            <a:spAutoFit/>
          </a:bodyPr>
          <a:lstStyle/>
          <a:p>
            <a:pPr>
              <a:spcBef>
                <a:spcPct val="10000"/>
              </a:spcBef>
              <a:spcAft>
                <a:spcPct val="10000"/>
              </a:spcAft>
              <a:defRPr/>
            </a:pPr>
            <a:r>
              <a:rPr lang="zh-CN" altLang="en-US" sz="2400" b="0" dirty="0"/>
              <a:t>国际贸易发生的原因</a:t>
            </a:r>
            <a:r>
              <a:rPr lang="en-US" sz="2400" b="0" dirty="0"/>
              <a:t>:</a:t>
            </a:r>
          </a:p>
          <a:p>
            <a:pPr>
              <a:spcBef>
                <a:spcPct val="10000"/>
              </a:spcBef>
              <a:spcAft>
                <a:spcPct val="10000"/>
              </a:spcAft>
              <a:defRPr/>
            </a:pPr>
            <a:endParaRPr lang="en-US" sz="800" b="0" dirty="0"/>
          </a:p>
          <a:p>
            <a:pPr marL="457200" indent="-457200">
              <a:spcBef>
                <a:spcPct val="10000"/>
              </a:spcBef>
              <a:spcAft>
                <a:spcPct val="10000"/>
              </a:spcAft>
              <a:buFont typeface="Wingdings" pitchFamily="2" charset="2"/>
              <a:buChar char="Ø"/>
              <a:defRPr/>
            </a:pPr>
            <a:r>
              <a:rPr lang="zh-CN" altLang="en-US" sz="2400" b="0" dirty="0"/>
              <a:t>技术差异</a:t>
            </a:r>
            <a:r>
              <a:rPr lang="en-US" altLang="zh-CN" sz="2400" b="0" dirty="0"/>
              <a:t>——</a:t>
            </a:r>
            <a:r>
              <a:rPr lang="zh-CN" altLang="en-US" sz="2400" b="0" dirty="0"/>
              <a:t>生产能力的差异</a:t>
            </a:r>
            <a:endParaRPr lang="en-US" sz="2400" b="0" dirty="0"/>
          </a:p>
          <a:p>
            <a:pPr marL="171450" indent="-171450">
              <a:spcBef>
                <a:spcPct val="10000"/>
              </a:spcBef>
              <a:spcAft>
                <a:spcPct val="10000"/>
              </a:spcAft>
              <a:buFont typeface="Wingdings" pitchFamily="2" charset="2"/>
              <a:buChar char="Ø"/>
              <a:defRPr/>
            </a:pPr>
            <a:endParaRPr lang="en-US" sz="1050" b="0" dirty="0"/>
          </a:p>
          <a:p>
            <a:pPr marL="457200" indent="-457200">
              <a:lnSpc>
                <a:spcPct val="150000"/>
              </a:lnSpc>
              <a:spcBef>
                <a:spcPct val="10000"/>
              </a:spcBef>
              <a:spcAft>
                <a:spcPct val="10000"/>
              </a:spcAft>
              <a:buFont typeface="Wingdings" pitchFamily="2" charset="2"/>
              <a:buChar char="Ø"/>
              <a:defRPr/>
            </a:pPr>
            <a:r>
              <a:rPr lang="zh-CN" altLang="en-US" sz="2400" b="0" dirty="0"/>
              <a:t>资源差异</a:t>
            </a:r>
            <a:r>
              <a:rPr lang="en-US" altLang="zh-CN" sz="2400" b="0" dirty="0"/>
              <a:t>——</a:t>
            </a:r>
            <a:r>
              <a:rPr lang="zh-CN" altLang="en-US" sz="2400" b="0" dirty="0"/>
              <a:t>劳动力、资本和土地总量不同</a:t>
            </a:r>
            <a:endParaRPr lang="en-US" altLang="zh-CN" sz="2400" b="0" dirty="0"/>
          </a:p>
          <a:p>
            <a:pPr marL="457200" indent="-457200">
              <a:lnSpc>
                <a:spcPct val="150000"/>
              </a:lnSpc>
              <a:spcBef>
                <a:spcPct val="10000"/>
              </a:spcBef>
              <a:spcAft>
                <a:spcPct val="10000"/>
              </a:spcAft>
              <a:buFont typeface="Wingdings" pitchFamily="2" charset="2"/>
              <a:buChar char="Ø"/>
              <a:defRPr/>
            </a:pPr>
            <a:r>
              <a:rPr lang="zh-CN" altLang="en-US" sz="2400" b="0" dirty="0"/>
              <a:t>外包：</a:t>
            </a:r>
            <a:r>
              <a:rPr lang="en-US" altLang="zh-CN" sz="2400" b="0" dirty="0"/>
              <a:t>(</a:t>
            </a:r>
            <a:r>
              <a:rPr lang="zh-CN" altLang="en-US" sz="2400" b="0" dirty="0"/>
              <a:t>在不同国家生产零配件再组装</a:t>
            </a:r>
            <a:r>
              <a:rPr lang="en-US" altLang="zh-CN" sz="2400" b="0" dirty="0"/>
              <a:t>)</a:t>
            </a:r>
            <a:r>
              <a:rPr lang="zh-CN" altLang="en-US" sz="2400" b="0" dirty="0"/>
              <a:t>成本不同</a:t>
            </a:r>
            <a:endParaRPr lang="en-US" sz="2400" b="0" dirty="0"/>
          </a:p>
          <a:p>
            <a:pPr marL="171450" indent="-171450">
              <a:spcBef>
                <a:spcPct val="10000"/>
              </a:spcBef>
              <a:spcAft>
                <a:spcPct val="10000"/>
              </a:spcAft>
              <a:buFont typeface="Wingdings" pitchFamily="2" charset="2"/>
              <a:buChar char="Ø"/>
              <a:defRPr/>
            </a:pPr>
            <a:endParaRPr lang="en-US" sz="1050" b="0" dirty="0"/>
          </a:p>
          <a:p>
            <a:pPr marL="457200" indent="-457200">
              <a:spcBef>
                <a:spcPct val="10000"/>
              </a:spcBef>
              <a:spcAft>
                <a:spcPct val="10000"/>
              </a:spcAft>
              <a:buFont typeface="Wingdings" pitchFamily="2" charset="2"/>
              <a:buChar char="Ø"/>
              <a:defRPr/>
            </a:pPr>
            <a:r>
              <a:rPr lang="zh-CN" altLang="en-US" sz="2400" b="0" dirty="0"/>
              <a:t>邻近性</a:t>
            </a:r>
            <a:r>
              <a:rPr lang="en-US" altLang="zh-CN" sz="2400" b="0" dirty="0"/>
              <a:t>(</a:t>
            </a:r>
            <a:r>
              <a:rPr lang="en-US" sz="2400" dirty="0"/>
              <a:t>proximity)</a:t>
            </a:r>
            <a:r>
              <a:rPr lang="en-US" altLang="zh-CN" sz="2400" dirty="0"/>
              <a:t>——</a:t>
            </a:r>
            <a:r>
              <a:rPr lang="en-US" sz="2400" b="0" dirty="0"/>
              <a:t> </a:t>
            </a:r>
            <a:r>
              <a:rPr lang="zh-CN" altLang="en-US" sz="2400" b="0" dirty="0"/>
              <a:t>地理距离（运输，贸易区）</a:t>
            </a:r>
            <a:endParaRPr lang="en-US" altLang="zh-CN" sz="2400" b="0" dirty="0"/>
          </a:p>
          <a:p>
            <a:pPr marL="457200" indent="-457200">
              <a:spcBef>
                <a:spcPct val="10000"/>
              </a:spcBef>
              <a:spcAft>
                <a:spcPct val="10000"/>
              </a:spcAft>
              <a:defRPr/>
            </a:pPr>
            <a:endParaRPr lang="en-US" altLang="zh-CN" sz="2400" b="0" dirty="0"/>
          </a:p>
          <a:p>
            <a:pPr marL="457200" indent="-457200">
              <a:spcBef>
                <a:spcPct val="10000"/>
              </a:spcBef>
              <a:spcAft>
                <a:spcPct val="10000"/>
              </a:spcAft>
              <a:defRPr/>
            </a:pPr>
            <a:endParaRPr lang="en-US" sz="2400" b="0" dirty="0"/>
          </a:p>
        </p:txBody>
      </p:sp>
      <p:sp>
        <p:nvSpPr>
          <p:cNvPr id="5" name="矩形 4"/>
          <p:cNvSpPr/>
          <p:nvPr/>
        </p:nvSpPr>
        <p:spPr>
          <a:xfrm>
            <a:off x="642910" y="4500570"/>
            <a:ext cx="7643866" cy="1200329"/>
          </a:xfrm>
          <a:prstGeom prst="rect">
            <a:avLst/>
          </a:prstGeom>
        </p:spPr>
        <p:txBody>
          <a:bodyPr wrap="square">
            <a:spAutoFit/>
          </a:bodyPr>
          <a:lstStyle/>
          <a:p>
            <a:pPr>
              <a:spcBef>
                <a:spcPct val="10000"/>
              </a:spcBef>
              <a:spcAft>
                <a:spcPct val="10000"/>
              </a:spcAft>
              <a:defRPr/>
            </a:pPr>
            <a:r>
              <a:rPr lang="zh-CN" altLang="en-US" sz="2400" b="0" dirty="0"/>
              <a:t>比较优势能创造吗？冰酒最早在德国研发创造，后来在加拿大尼亚加拉大瀑布地区和美国生产。因风味独特，需求很大，半瓶装售价</a:t>
            </a:r>
            <a:r>
              <a:rPr lang="en-US" altLang="zh-CN" sz="2400" b="0" dirty="0"/>
              <a:t>50</a:t>
            </a:r>
            <a:r>
              <a:rPr lang="zh-CN" altLang="en-US" sz="2400" b="0" dirty="0"/>
              <a:t>美元。</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wipe(left)">
                                      <p:cBhvr>
                                        <p:cTn id="7" dur="500"/>
                                        <p:tgtEl>
                                          <p:spTgt spid="4">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animEffect transition="in" filter="wipe(left)">
                                      <p:cBhvr>
                                        <p:cTn id="11" dur="500"/>
                                        <p:tgtEl>
                                          <p:spTgt spid="4">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wipe(left)">
                                      <p:cBhvr>
                                        <p:cTn id="16" dur="500"/>
                                        <p:tgtEl>
                                          <p:spTgt spid="4">
                                            <p:txEl>
                                              <p:pRg st="4" end="4"/>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animEffect transition="in" filter="wipe(left)">
                                      <p:cBhvr>
                                        <p:cTn id="21" dur="500"/>
                                        <p:tgtEl>
                                          <p:spTgt spid="4">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4">
                                            <p:txEl>
                                              <p:pRg st="7" end="7"/>
                                            </p:txEl>
                                          </p:spTgt>
                                        </p:tgtEl>
                                        <p:attrNameLst>
                                          <p:attrName>style.visibility</p:attrName>
                                        </p:attrNameLst>
                                      </p:cBhvr>
                                      <p:to>
                                        <p:strVal val="visible"/>
                                      </p:to>
                                    </p:set>
                                    <p:animEffect transition="in" filter="wipe(left)">
                                      <p:cBhvr>
                                        <p:cTn id="26" dur="500"/>
                                        <p:tgtEl>
                                          <p:spTgt spid="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bldLvl="3"/>
    </p:bld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5"/>
          <p:cNvSpPr>
            <a:spLocks noChangeArrowheads="1"/>
          </p:cNvSpPr>
          <p:nvPr/>
        </p:nvSpPr>
        <p:spPr bwMode="auto">
          <a:xfrm>
            <a:off x="566738" y="762000"/>
            <a:ext cx="7351712" cy="369888"/>
          </a:xfrm>
          <a:prstGeom prst="rect">
            <a:avLst/>
          </a:prstGeom>
          <a:noFill/>
          <a:ln w="9525" algn="ctr">
            <a:noFill/>
            <a:miter lim="800000"/>
            <a:headEnd/>
            <a:tailEnd/>
          </a:ln>
        </p:spPr>
        <p:txBody>
          <a:bodyPr>
            <a:spAutoFit/>
          </a:bodyPr>
          <a:lstStyle/>
          <a:p>
            <a:pPr>
              <a:spcBef>
                <a:spcPct val="20000"/>
              </a:spcBef>
            </a:pPr>
            <a:r>
              <a:rPr lang="zh-CN" altLang="en-US" sz="1800" dirty="0">
                <a:solidFill>
                  <a:srgbClr val="356A41"/>
                </a:solidFill>
              </a:rPr>
              <a:t>外国进口需求曲线</a:t>
            </a:r>
            <a:endParaRPr lang="en-US" sz="1800" dirty="0">
              <a:solidFill>
                <a:srgbClr val="356A41"/>
              </a:solidFill>
            </a:endParaRPr>
          </a:p>
        </p:txBody>
      </p:sp>
      <p:grpSp>
        <p:nvGrpSpPr>
          <p:cNvPr id="2" name="Group 39"/>
          <p:cNvGrpSpPr>
            <a:grpSpLocks/>
          </p:cNvGrpSpPr>
          <p:nvPr/>
        </p:nvGrpSpPr>
        <p:grpSpPr bwMode="auto">
          <a:xfrm>
            <a:off x="646113" y="1135063"/>
            <a:ext cx="8112125" cy="5500687"/>
            <a:chOff x="566738" y="2200275"/>
            <a:chExt cx="7805737" cy="4219575"/>
          </a:xfrm>
        </p:grpSpPr>
        <p:sp>
          <p:nvSpPr>
            <p:cNvPr id="147478" name="Rectangle 1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147479" name="Rectangle 19"/>
            <p:cNvSpPr>
              <a:spLocks noChangeArrowheads="1"/>
            </p:cNvSpPr>
            <p:nvPr/>
          </p:nvSpPr>
          <p:spPr bwMode="auto">
            <a:xfrm>
              <a:off x="581024" y="2219327"/>
              <a:ext cx="7772401" cy="245560"/>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21" name="Text Box 7"/>
          <p:cNvSpPr txBox="1">
            <a:spLocks noChangeArrowheads="1"/>
          </p:cNvSpPr>
          <p:nvPr/>
        </p:nvSpPr>
        <p:spPr bwMode="auto">
          <a:xfrm>
            <a:off x="684213" y="1166813"/>
            <a:ext cx="2535237" cy="285750"/>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2-10 </a:t>
            </a:r>
            <a:r>
              <a:rPr lang="en-US">
                <a:solidFill>
                  <a:schemeClr val="bg2"/>
                </a:solidFill>
              </a:rPr>
              <a:t>(1 of 2)</a:t>
            </a:r>
          </a:p>
        </p:txBody>
      </p:sp>
      <p:sp>
        <p:nvSpPr>
          <p:cNvPr id="22" name="Rectangle 21"/>
          <p:cNvSpPr>
            <a:spLocks noChangeArrowheads="1"/>
          </p:cNvSpPr>
          <p:nvPr/>
        </p:nvSpPr>
        <p:spPr bwMode="auto">
          <a:xfrm>
            <a:off x="665163" y="5105400"/>
            <a:ext cx="8074025" cy="369332"/>
          </a:xfrm>
          <a:prstGeom prst="rect">
            <a:avLst/>
          </a:prstGeom>
          <a:noFill/>
          <a:ln w="9525">
            <a:noFill/>
            <a:miter lim="800000"/>
            <a:headEnd/>
            <a:tailEnd/>
          </a:ln>
        </p:spPr>
        <p:txBody>
          <a:bodyPr>
            <a:spAutoFit/>
          </a:bodyPr>
          <a:lstStyle/>
          <a:p>
            <a:pPr algn="ctr">
              <a:spcBef>
                <a:spcPct val="10000"/>
              </a:spcBef>
              <a:spcAft>
                <a:spcPct val="10000"/>
              </a:spcAft>
            </a:pPr>
            <a:r>
              <a:rPr lang="zh-CN" altLang="en-US" sz="1800" dirty="0"/>
              <a:t>外国进口需求</a:t>
            </a:r>
            <a:endParaRPr lang="en-US" sz="1800" dirty="0"/>
          </a:p>
        </p:txBody>
      </p:sp>
      <p:sp>
        <p:nvSpPr>
          <p:cNvPr id="23" name="Rectangle 22"/>
          <p:cNvSpPr>
            <a:spLocks noChangeArrowheads="1"/>
          </p:cNvSpPr>
          <p:nvPr/>
        </p:nvSpPr>
        <p:spPr bwMode="auto">
          <a:xfrm>
            <a:off x="763588" y="1490663"/>
            <a:ext cx="7861300" cy="3614737"/>
          </a:xfrm>
          <a:prstGeom prst="rect">
            <a:avLst/>
          </a:prstGeom>
          <a:solidFill>
            <a:schemeClr val="bg1"/>
          </a:solidFill>
          <a:ln w="25400" algn="ctr">
            <a:solidFill>
              <a:srgbClr val="D4D3D3"/>
            </a:solidFill>
            <a:round/>
            <a:headEnd/>
            <a:tailEnd/>
          </a:ln>
        </p:spPr>
        <p:txBody>
          <a:bodyPr/>
          <a:lstStyle/>
          <a:p>
            <a:endParaRPr lang="en-US" sz="2800" b="0">
              <a:solidFill>
                <a:schemeClr val="tx2"/>
              </a:solidFill>
            </a:endParaRPr>
          </a:p>
        </p:txBody>
      </p:sp>
      <p:pic>
        <p:nvPicPr>
          <p:cNvPr id="14" name="Picture 13"/>
          <p:cNvPicPr>
            <a:picLocks noChangeAspect="1"/>
          </p:cNvPicPr>
          <p:nvPr/>
        </p:nvPicPr>
        <p:blipFill>
          <a:blip r:embed="rId3" cstate="print"/>
          <a:srcRect/>
          <a:stretch>
            <a:fillRect/>
          </a:stretch>
        </p:blipFill>
        <p:spPr bwMode="auto">
          <a:xfrm>
            <a:off x="1309688" y="1514475"/>
            <a:ext cx="6629400" cy="3829050"/>
          </a:xfrm>
          <a:prstGeom prst="rect">
            <a:avLst/>
          </a:prstGeom>
          <a:noFill/>
          <a:ln w="9525">
            <a:noFill/>
            <a:miter lim="800000"/>
            <a:headEnd/>
            <a:tailEnd/>
          </a:ln>
        </p:spPr>
      </p:pic>
      <p:pic>
        <p:nvPicPr>
          <p:cNvPr id="13" name="Picture 12"/>
          <p:cNvPicPr>
            <a:picLocks noChangeAspect="1"/>
          </p:cNvPicPr>
          <p:nvPr/>
        </p:nvPicPr>
        <p:blipFill>
          <a:blip r:embed="rId4" cstate="print"/>
          <a:srcRect/>
          <a:stretch>
            <a:fillRect/>
          </a:stretch>
        </p:blipFill>
        <p:spPr bwMode="auto">
          <a:xfrm>
            <a:off x="1309688" y="1514475"/>
            <a:ext cx="6629400" cy="3829050"/>
          </a:xfrm>
          <a:prstGeom prst="rect">
            <a:avLst/>
          </a:prstGeom>
          <a:noFill/>
          <a:ln w="9525">
            <a:noFill/>
            <a:miter lim="800000"/>
            <a:headEnd/>
            <a:tailEnd/>
          </a:ln>
        </p:spPr>
      </p:pic>
      <p:pic>
        <p:nvPicPr>
          <p:cNvPr id="18" name="Picture 17"/>
          <p:cNvPicPr>
            <a:picLocks noChangeAspect="1"/>
          </p:cNvPicPr>
          <p:nvPr/>
        </p:nvPicPr>
        <p:blipFill>
          <a:blip r:embed="rId5" cstate="print"/>
          <a:srcRect/>
          <a:stretch>
            <a:fillRect/>
          </a:stretch>
        </p:blipFill>
        <p:spPr bwMode="auto">
          <a:xfrm>
            <a:off x="1309688" y="1514475"/>
            <a:ext cx="6629400" cy="3829050"/>
          </a:xfrm>
          <a:prstGeom prst="rect">
            <a:avLst/>
          </a:prstGeom>
          <a:noFill/>
          <a:ln w="9525">
            <a:noFill/>
            <a:miter lim="800000"/>
            <a:headEnd/>
            <a:tailEnd/>
          </a:ln>
        </p:spPr>
      </p:pic>
      <p:pic>
        <p:nvPicPr>
          <p:cNvPr id="26" name="Picture 25"/>
          <p:cNvPicPr>
            <a:picLocks noChangeAspect="1"/>
          </p:cNvPicPr>
          <p:nvPr/>
        </p:nvPicPr>
        <p:blipFill>
          <a:blip r:embed="rId6" cstate="print"/>
          <a:srcRect/>
          <a:stretch>
            <a:fillRect/>
          </a:stretch>
        </p:blipFill>
        <p:spPr bwMode="auto">
          <a:xfrm>
            <a:off x="1309688" y="1514475"/>
            <a:ext cx="6629400" cy="3829050"/>
          </a:xfrm>
          <a:prstGeom prst="rect">
            <a:avLst/>
          </a:prstGeom>
          <a:noFill/>
          <a:ln w="9525">
            <a:noFill/>
            <a:miter lim="800000"/>
            <a:headEnd/>
            <a:tailEnd/>
          </a:ln>
        </p:spPr>
      </p:pic>
      <p:pic>
        <p:nvPicPr>
          <p:cNvPr id="30" name="Picture 29"/>
          <p:cNvPicPr>
            <a:picLocks noChangeAspect="1"/>
          </p:cNvPicPr>
          <p:nvPr/>
        </p:nvPicPr>
        <p:blipFill>
          <a:blip r:embed="rId7" cstate="print"/>
          <a:srcRect/>
          <a:stretch>
            <a:fillRect/>
          </a:stretch>
        </p:blipFill>
        <p:spPr bwMode="auto">
          <a:xfrm>
            <a:off x="1309688" y="1514475"/>
            <a:ext cx="6629400" cy="3829050"/>
          </a:xfrm>
          <a:prstGeom prst="rect">
            <a:avLst/>
          </a:prstGeom>
          <a:noFill/>
          <a:ln w="9525">
            <a:noFill/>
            <a:miter lim="800000"/>
            <a:headEnd/>
            <a:tailEnd/>
          </a:ln>
        </p:spPr>
      </p:pic>
      <p:pic>
        <p:nvPicPr>
          <p:cNvPr id="34" name="Picture 33"/>
          <p:cNvPicPr>
            <a:picLocks noChangeAspect="1"/>
          </p:cNvPicPr>
          <p:nvPr/>
        </p:nvPicPr>
        <p:blipFill>
          <a:blip r:embed="rId8" cstate="print"/>
          <a:srcRect/>
          <a:stretch>
            <a:fillRect/>
          </a:stretch>
        </p:blipFill>
        <p:spPr bwMode="auto">
          <a:xfrm>
            <a:off x="1309688" y="1514475"/>
            <a:ext cx="6629400" cy="3829050"/>
          </a:xfrm>
          <a:prstGeom prst="rect">
            <a:avLst/>
          </a:prstGeom>
          <a:noFill/>
          <a:ln w="9525">
            <a:noFill/>
            <a:miter lim="800000"/>
            <a:headEnd/>
            <a:tailEnd/>
          </a:ln>
        </p:spPr>
      </p:pic>
      <p:pic>
        <p:nvPicPr>
          <p:cNvPr id="33" name="Picture 32"/>
          <p:cNvPicPr>
            <a:picLocks noChangeAspect="1"/>
          </p:cNvPicPr>
          <p:nvPr/>
        </p:nvPicPr>
        <p:blipFill>
          <a:blip r:embed="rId9" cstate="print"/>
          <a:srcRect/>
          <a:stretch>
            <a:fillRect/>
          </a:stretch>
        </p:blipFill>
        <p:spPr bwMode="auto">
          <a:xfrm>
            <a:off x="1309688" y="1514475"/>
            <a:ext cx="6629400" cy="3829050"/>
          </a:xfrm>
          <a:prstGeom prst="rect">
            <a:avLst/>
          </a:prstGeom>
          <a:noFill/>
          <a:ln w="9525">
            <a:noFill/>
            <a:miter lim="800000"/>
            <a:headEnd/>
            <a:tailEnd/>
          </a:ln>
        </p:spPr>
      </p:pic>
      <p:pic>
        <p:nvPicPr>
          <p:cNvPr id="37" name="Picture 36"/>
          <p:cNvPicPr>
            <a:picLocks noChangeAspect="1"/>
          </p:cNvPicPr>
          <p:nvPr/>
        </p:nvPicPr>
        <p:blipFill>
          <a:blip r:embed="rId10" cstate="print"/>
          <a:srcRect/>
          <a:stretch>
            <a:fillRect/>
          </a:stretch>
        </p:blipFill>
        <p:spPr bwMode="auto">
          <a:xfrm>
            <a:off x="1309688" y="1514475"/>
            <a:ext cx="6629400" cy="3829050"/>
          </a:xfrm>
          <a:prstGeom prst="rect">
            <a:avLst/>
          </a:prstGeom>
          <a:noFill/>
          <a:ln w="9525">
            <a:noFill/>
            <a:miter lim="800000"/>
            <a:headEnd/>
            <a:tailEnd/>
          </a:ln>
        </p:spPr>
      </p:pic>
      <p:pic>
        <p:nvPicPr>
          <p:cNvPr id="38" name="Picture 37"/>
          <p:cNvPicPr>
            <a:picLocks noChangeAspect="1"/>
          </p:cNvPicPr>
          <p:nvPr/>
        </p:nvPicPr>
        <p:blipFill>
          <a:blip r:embed="rId11" cstate="print"/>
          <a:srcRect/>
          <a:stretch>
            <a:fillRect/>
          </a:stretch>
        </p:blipFill>
        <p:spPr bwMode="auto">
          <a:xfrm>
            <a:off x="1309688" y="1514475"/>
            <a:ext cx="6629400" cy="3829050"/>
          </a:xfrm>
          <a:prstGeom prst="rect">
            <a:avLst/>
          </a:prstGeom>
          <a:noFill/>
          <a:ln w="9525">
            <a:noFill/>
            <a:miter lim="800000"/>
            <a:headEnd/>
            <a:tailEnd/>
          </a:ln>
        </p:spPr>
      </p:pic>
      <p:pic>
        <p:nvPicPr>
          <p:cNvPr id="39" name="Picture 38"/>
          <p:cNvPicPr>
            <a:picLocks noChangeAspect="1"/>
          </p:cNvPicPr>
          <p:nvPr/>
        </p:nvPicPr>
        <p:blipFill>
          <a:blip r:embed="rId12" cstate="print"/>
          <a:srcRect/>
          <a:stretch>
            <a:fillRect/>
          </a:stretch>
        </p:blipFill>
        <p:spPr bwMode="auto">
          <a:xfrm>
            <a:off x="1309688" y="1514475"/>
            <a:ext cx="6629400" cy="3829050"/>
          </a:xfrm>
          <a:prstGeom prst="rect">
            <a:avLst/>
          </a:prstGeom>
          <a:noFill/>
          <a:ln w="9525">
            <a:noFill/>
            <a:miter lim="800000"/>
            <a:headEnd/>
            <a:tailEnd/>
          </a:ln>
        </p:spPr>
      </p:pic>
      <p:pic>
        <p:nvPicPr>
          <p:cNvPr id="41" name="Picture 40"/>
          <p:cNvPicPr>
            <a:picLocks noChangeAspect="1"/>
          </p:cNvPicPr>
          <p:nvPr/>
        </p:nvPicPr>
        <p:blipFill>
          <a:blip r:embed="rId13" cstate="print"/>
          <a:srcRect/>
          <a:stretch>
            <a:fillRect/>
          </a:stretch>
        </p:blipFill>
        <p:spPr bwMode="auto">
          <a:xfrm>
            <a:off x="1309688" y="1514475"/>
            <a:ext cx="6629400" cy="3829050"/>
          </a:xfrm>
          <a:prstGeom prst="rect">
            <a:avLst/>
          </a:prstGeom>
          <a:noFill/>
          <a:ln w="9525">
            <a:noFill/>
            <a:miter lim="800000"/>
            <a:headEnd/>
            <a:tailEnd/>
          </a:ln>
        </p:spPr>
      </p:pic>
      <p:pic>
        <p:nvPicPr>
          <p:cNvPr id="42" name="Picture 41"/>
          <p:cNvPicPr>
            <a:picLocks noChangeAspect="1"/>
          </p:cNvPicPr>
          <p:nvPr/>
        </p:nvPicPr>
        <p:blipFill>
          <a:blip r:embed="rId14" cstate="print"/>
          <a:srcRect/>
          <a:stretch>
            <a:fillRect/>
          </a:stretch>
        </p:blipFill>
        <p:spPr bwMode="auto">
          <a:xfrm>
            <a:off x="1309688" y="1514475"/>
            <a:ext cx="6629400" cy="3829050"/>
          </a:xfrm>
          <a:prstGeom prst="rect">
            <a:avLst/>
          </a:prstGeom>
          <a:noFill/>
          <a:ln w="9525">
            <a:noFill/>
            <a:miter lim="800000"/>
            <a:headEnd/>
            <a:tailEnd/>
          </a:ln>
        </p:spPr>
      </p:pic>
      <p:pic>
        <p:nvPicPr>
          <p:cNvPr id="43" name="Picture 42"/>
          <p:cNvPicPr>
            <a:picLocks noChangeAspect="1"/>
          </p:cNvPicPr>
          <p:nvPr/>
        </p:nvPicPr>
        <p:blipFill>
          <a:blip r:embed="rId15" cstate="print"/>
          <a:srcRect/>
          <a:stretch>
            <a:fillRect/>
          </a:stretch>
        </p:blipFill>
        <p:spPr bwMode="auto">
          <a:xfrm>
            <a:off x="1309688" y="1514475"/>
            <a:ext cx="6629400" cy="3829050"/>
          </a:xfrm>
          <a:prstGeom prst="rect">
            <a:avLst/>
          </a:prstGeom>
          <a:noFill/>
          <a:ln w="9525">
            <a:noFill/>
            <a:miter lim="800000"/>
            <a:headEnd/>
            <a:tailEnd/>
          </a:ln>
        </p:spPr>
      </p:pic>
      <p:sp>
        <p:nvSpPr>
          <p:cNvPr id="147475" name="Rectangle 27"/>
          <p:cNvSpPr>
            <a:spLocks noChangeArrowheads="1"/>
          </p:cNvSpPr>
          <p:nvPr/>
        </p:nvSpPr>
        <p:spPr bwMode="auto">
          <a:xfrm>
            <a:off x="877888" y="228600"/>
            <a:ext cx="4684712" cy="42227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47476" name="Straight Connector 28"/>
          <p:cNvCxnSpPr>
            <a:cxnSpLocks noChangeShapeType="1"/>
          </p:cNvCxnSpPr>
          <p:nvPr/>
        </p:nvCxnSpPr>
        <p:spPr bwMode="auto">
          <a:xfrm>
            <a:off x="566738" y="657225"/>
            <a:ext cx="4995862" cy="0"/>
          </a:xfrm>
          <a:prstGeom prst="line">
            <a:avLst/>
          </a:prstGeom>
          <a:noFill/>
          <a:ln w="19050" cap="rnd" algn="ctr">
            <a:solidFill>
              <a:srgbClr val="9C3A45"/>
            </a:solidFill>
            <a:prstDash val="sysDash"/>
            <a:round/>
            <a:headEnd/>
            <a:tailEnd/>
          </a:ln>
        </p:spPr>
      </p:cxnSp>
      <p:sp>
        <p:nvSpPr>
          <p:cNvPr id="31"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4  </a:t>
            </a:r>
            <a:r>
              <a:rPr lang="zh-CN" altLang="en-US" sz="2400" kern="0" dirty="0">
                <a:solidFill>
                  <a:srgbClr val="69134B"/>
                </a:solidFill>
                <a:latin typeface="+mj-lt"/>
                <a:ea typeface="+mj-ea"/>
                <a:cs typeface="+mj-cs"/>
              </a:rPr>
              <a:t>求解国际价格</a:t>
            </a:r>
            <a:endParaRPr lang="en-US" sz="2400" kern="0" dirty="0">
              <a:solidFill>
                <a:srgbClr val="69134B"/>
              </a:solidFill>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3" dur="500"/>
                                        <p:tgtEl>
                                          <p:spTgt spid="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wipe(left)">
                                      <p:cBhvr>
                                        <p:cTn id="21" dur="500"/>
                                        <p:tgtEl>
                                          <p:spTgt spid="23"/>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2">
                                            <p:txEl>
                                              <p:pRg st="0" end="0"/>
                                            </p:txEl>
                                          </p:spTgt>
                                        </p:tgtEl>
                                        <p:attrNameLst>
                                          <p:attrName>style.visibility</p:attrName>
                                        </p:attrNameLst>
                                      </p:cBhvr>
                                      <p:to>
                                        <p:strVal val="visible"/>
                                      </p:to>
                                    </p:set>
                                    <p:animEffect transition="in" filter="wipe(left)">
                                      <p:cBhvr>
                                        <p:cTn id="25" dur="500"/>
                                        <p:tgtEl>
                                          <p:spTgt spid="22">
                                            <p:txEl>
                                              <p:pRg st="0" end="0"/>
                                            </p:txEl>
                                          </p:spTgt>
                                        </p:tgtEl>
                                      </p:cBhvr>
                                    </p:animEffect>
                                  </p:childTnLst>
                                </p:cTn>
                              </p:par>
                            </p:childTnLst>
                          </p:cTn>
                        </p:par>
                        <p:par>
                          <p:cTn id="26" fill="hold">
                            <p:stCondLst>
                              <p:cond delay="2500"/>
                            </p:stCondLst>
                            <p:childTnLst>
                              <p:par>
                                <p:cTn id="27" presetID="22" presetClass="entr" presetSubtype="8"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wipe(left)">
                                      <p:cBhvr>
                                        <p:cTn id="29" dur="750"/>
                                        <p:tgtEl>
                                          <p:spTgt spid="13"/>
                                        </p:tgtEl>
                                      </p:cBhvr>
                                    </p:animEffect>
                                  </p:childTnLst>
                                </p:cTn>
                              </p:par>
                            </p:childTnLst>
                          </p:cTn>
                        </p:par>
                        <p:par>
                          <p:cTn id="30" fill="hold">
                            <p:stCondLst>
                              <p:cond delay="3250"/>
                            </p:stCondLst>
                            <p:childTnLst>
                              <p:par>
                                <p:cTn id="31" presetID="22" presetClass="entr" presetSubtype="8" fill="hold" nodeType="after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left)">
                                      <p:cBhvr>
                                        <p:cTn id="33" dur="750"/>
                                        <p:tgtEl>
                                          <p:spTgt spid="14"/>
                                        </p:tgtEl>
                                      </p:cBhvr>
                                    </p:animEffect>
                                  </p:childTnLst>
                                </p:cTn>
                              </p:par>
                            </p:childTnLst>
                          </p:cTn>
                        </p:par>
                        <p:par>
                          <p:cTn id="34" fill="hold">
                            <p:stCondLst>
                              <p:cond delay="4000"/>
                            </p:stCondLst>
                            <p:childTnLst>
                              <p:par>
                                <p:cTn id="35" presetID="22" presetClass="entr" presetSubtype="8"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750"/>
                                        <p:tgtEl>
                                          <p:spTgt spid="18"/>
                                        </p:tgtEl>
                                      </p:cBhvr>
                                    </p:animEffect>
                                  </p:childTnLst>
                                </p:cTn>
                              </p:par>
                            </p:childTnLst>
                          </p:cTn>
                        </p:par>
                        <p:par>
                          <p:cTn id="38" fill="hold">
                            <p:stCondLst>
                              <p:cond delay="4750"/>
                            </p:stCondLst>
                            <p:childTnLst>
                              <p:par>
                                <p:cTn id="39" presetID="22" presetClass="entr" presetSubtype="8" fill="hold" nodeType="after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wipe(left)">
                                      <p:cBhvr>
                                        <p:cTn id="41" dur="750"/>
                                        <p:tgtEl>
                                          <p:spTgt spid="26"/>
                                        </p:tgtEl>
                                      </p:cBhvr>
                                    </p:animEffect>
                                  </p:childTnLst>
                                </p:cTn>
                              </p:par>
                            </p:childTnLst>
                          </p:cTn>
                        </p:par>
                        <p:par>
                          <p:cTn id="42" fill="hold">
                            <p:stCondLst>
                              <p:cond delay="5500"/>
                            </p:stCondLst>
                            <p:childTnLst>
                              <p:par>
                                <p:cTn id="43" presetID="22" presetClass="entr" presetSubtype="8" fill="hold" nodeType="after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ipe(left)">
                                      <p:cBhvr>
                                        <p:cTn id="45" dur="750"/>
                                        <p:tgtEl>
                                          <p:spTgt spid="30"/>
                                        </p:tgtEl>
                                      </p:cBhvr>
                                    </p:animEffect>
                                  </p:childTnLst>
                                </p:cTn>
                              </p:par>
                            </p:childTnLst>
                          </p:cTn>
                        </p:par>
                        <p:par>
                          <p:cTn id="46" fill="hold">
                            <p:stCondLst>
                              <p:cond delay="6250"/>
                            </p:stCondLst>
                            <p:childTnLst>
                              <p:par>
                                <p:cTn id="47" presetID="22" presetClass="entr" presetSubtype="8" fill="hold" nodeType="after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wipe(left)">
                                      <p:cBhvr>
                                        <p:cTn id="49" dur="750"/>
                                        <p:tgtEl>
                                          <p:spTgt spid="33"/>
                                        </p:tgtEl>
                                      </p:cBhvr>
                                    </p:animEffect>
                                  </p:childTnLst>
                                </p:cTn>
                              </p:par>
                            </p:childTnLst>
                          </p:cTn>
                        </p:par>
                        <p:par>
                          <p:cTn id="50" fill="hold">
                            <p:stCondLst>
                              <p:cond delay="7000"/>
                            </p:stCondLst>
                            <p:childTnLst>
                              <p:par>
                                <p:cTn id="51" presetID="22" presetClass="entr" presetSubtype="8" fill="hold"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wipe(left)">
                                      <p:cBhvr>
                                        <p:cTn id="53" dur="750"/>
                                        <p:tgtEl>
                                          <p:spTgt spid="34"/>
                                        </p:tgtEl>
                                      </p:cBhvr>
                                    </p:animEffect>
                                  </p:childTnLst>
                                </p:cTn>
                              </p:par>
                            </p:childTnLst>
                          </p:cTn>
                        </p:par>
                        <p:par>
                          <p:cTn id="54" fill="hold">
                            <p:stCondLst>
                              <p:cond delay="7750"/>
                            </p:stCondLst>
                            <p:childTnLst>
                              <p:par>
                                <p:cTn id="55" presetID="22" presetClass="entr" presetSubtype="8" fill="hold" nodeType="afterEffect">
                                  <p:stCondLst>
                                    <p:cond delay="0"/>
                                  </p:stCondLst>
                                  <p:childTnLst>
                                    <p:set>
                                      <p:cBhvr>
                                        <p:cTn id="56" dur="1" fill="hold">
                                          <p:stCondLst>
                                            <p:cond delay="0"/>
                                          </p:stCondLst>
                                        </p:cTn>
                                        <p:tgtEl>
                                          <p:spTgt spid="37"/>
                                        </p:tgtEl>
                                        <p:attrNameLst>
                                          <p:attrName>style.visibility</p:attrName>
                                        </p:attrNameLst>
                                      </p:cBhvr>
                                      <p:to>
                                        <p:strVal val="visible"/>
                                      </p:to>
                                    </p:set>
                                    <p:animEffect transition="in" filter="wipe(left)">
                                      <p:cBhvr>
                                        <p:cTn id="57" dur="750"/>
                                        <p:tgtEl>
                                          <p:spTgt spid="37"/>
                                        </p:tgtEl>
                                      </p:cBhvr>
                                    </p:animEffect>
                                  </p:childTnLst>
                                </p:cTn>
                              </p:par>
                            </p:childTnLst>
                          </p:cTn>
                        </p:par>
                        <p:par>
                          <p:cTn id="58" fill="hold">
                            <p:stCondLst>
                              <p:cond delay="8500"/>
                            </p:stCondLst>
                            <p:childTnLst>
                              <p:par>
                                <p:cTn id="59" presetID="22" presetClass="entr" presetSubtype="8"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Effect transition="in" filter="wipe(left)">
                                      <p:cBhvr>
                                        <p:cTn id="61" dur="750"/>
                                        <p:tgtEl>
                                          <p:spTgt spid="38"/>
                                        </p:tgtEl>
                                      </p:cBhvr>
                                    </p:animEffect>
                                  </p:childTnLst>
                                </p:cTn>
                              </p:par>
                            </p:childTnLst>
                          </p:cTn>
                        </p:par>
                        <p:par>
                          <p:cTn id="62" fill="hold">
                            <p:stCondLst>
                              <p:cond delay="9250"/>
                            </p:stCondLst>
                            <p:childTnLst>
                              <p:par>
                                <p:cTn id="63" presetID="22" presetClass="entr" presetSubtype="8" fill="hold" nodeType="afterEffect">
                                  <p:stCondLst>
                                    <p:cond delay="0"/>
                                  </p:stCondLst>
                                  <p:childTnLst>
                                    <p:set>
                                      <p:cBhvr>
                                        <p:cTn id="64" dur="1" fill="hold">
                                          <p:stCondLst>
                                            <p:cond delay="0"/>
                                          </p:stCondLst>
                                        </p:cTn>
                                        <p:tgtEl>
                                          <p:spTgt spid="39"/>
                                        </p:tgtEl>
                                        <p:attrNameLst>
                                          <p:attrName>style.visibility</p:attrName>
                                        </p:attrNameLst>
                                      </p:cBhvr>
                                      <p:to>
                                        <p:strVal val="visible"/>
                                      </p:to>
                                    </p:set>
                                    <p:animEffect transition="in" filter="wipe(left)">
                                      <p:cBhvr>
                                        <p:cTn id="65" dur="750"/>
                                        <p:tgtEl>
                                          <p:spTgt spid="39"/>
                                        </p:tgtEl>
                                      </p:cBhvr>
                                    </p:animEffect>
                                  </p:childTnLst>
                                </p:cTn>
                              </p:par>
                            </p:childTnLst>
                          </p:cTn>
                        </p:par>
                        <p:par>
                          <p:cTn id="66" fill="hold">
                            <p:stCondLst>
                              <p:cond delay="10000"/>
                            </p:stCondLst>
                            <p:childTnLst>
                              <p:par>
                                <p:cTn id="67" presetID="22" presetClass="entr" presetSubtype="8" fill="hold" nodeType="afterEffect">
                                  <p:stCondLst>
                                    <p:cond delay="0"/>
                                  </p:stCondLst>
                                  <p:childTnLst>
                                    <p:set>
                                      <p:cBhvr>
                                        <p:cTn id="68" dur="1" fill="hold">
                                          <p:stCondLst>
                                            <p:cond delay="0"/>
                                          </p:stCondLst>
                                        </p:cTn>
                                        <p:tgtEl>
                                          <p:spTgt spid="41"/>
                                        </p:tgtEl>
                                        <p:attrNameLst>
                                          <p:attrName>style.visibility</p:attrName>
                                        </p:attrNameLst>
                                      </p:cBhvr>
                                      <p:to>
                                        <p:strVal val="visible"/>
                                      </p:to>
                                    </p:set>
                                    <p:animEffect transition="in" filter="wipe(left)">
                                      <p:cBhvr>
                                        <p:cTn id="69" dur="750"/>
                                        <p:tgtEl>
                                          <p:spTgt spid="41"/>
                                        </p:tgtEl>
                                      </p:cBhvr>
                                    </p:animEffect>
                                  </p:childTnLst>
                                </p:cTn>
                              </p:par>
                            </p:childTnLst>
                          </p:cTn>
                        </p:par>
                        <p:par>
                          <p:cTn id="70" fill="hold">
                            <p:stCondLst>
                              <p:cond delay="10750"/>
                            </p:stCondLst>
                            <p:childTnLst>
                              <p:par>
                                <p:cTn id="71" presetID="22" presetClass="entr" presetSubtype="8" fill="hold" nodeType="after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wipe(left)">
                                      <p:cBhvr>
                                        <p:cTn id="73" dur="750"/>
                                        <p:tgtEl>
                                          <p:spTgt spid="42"/>
                                        </p:tgtEl>
                                      </p:cBhvr>
                                    </p:animEffect>
                                  </p:childTnLst>
                                </p:cTn>
                              </p:par>
                            </p:childTnLst>
                          </p:cTn>
                        </p:par>
                        <p:par>
                          <p:cTn id="74" fill="hold">
                            <p:stCondLst>
                              <p:cond delay="11500"/>
                            </p:stCondLst>
                            <p:childTnLst>
                              <p:par>
                                <p:cTn id="75" presetID="22" presetClass="entr" presetSubtype="8" fill="hold" nodeType="afterEffect">
                                  <p:stCondLst>
                                    <p:cond delay="0"/>
                                  </p:stCondLst>
                                  <p:childTnLst>
                                    <p:set>
                                      <p:cBhvr>
                                        <p:cTn id="76" dur="1" fill="hold">
                                          <p:stCondLst>
                                            <p:cond delay="0"/>
                                          </p:stCondLst>
                                        </p:cTn>
                                        <p:tgtEl>
                                          <p:spTgt spid="43"/>
                                        </p:tgtEl>
                                        <p:attrNameLst>
                                          <p:attrName>style.visibility</p:attrName>
                                        </p:attrNameLst>
                                      </p:cBhvr>
                                      <p:to>
                                        <p:strVal val="visible"/>
                                      </p:to>
                                    </p:set>
                                    <p:animEffect transition="in" filter="wipe(left)">
                                      <p:cBhvr>
                                        <p:cTn id="77" dur="75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21" grpId="0" animBg="1"/>
      <p:bldP spid="22" grpId="0" uiExpand="1" build="p" bldLvl="2"/>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9505" name="Rectangle 5"/>
          <p:cNvSpPr>
            <a:spLocks noChangeArrowheads="1"/>
          </p:cNvSpPr>
          <p:nvPr/>
        </p:nvSpPr>
        <p:spPr bwMode="auto">
          <a:xfrm>
            <a:off x="566738" y="762000"/>
            <a:ext cx="7351712" cy="369888"/>
          </a:xfrm>
          <a:prstGeom prst="rect">
            <a:avLst/>
          </a:prstGeom>
          <a:noFill/>
          <a:ln w="9525" algn="ctr">
            <a:noFill/>
            <a:miter lim="800000"/>
            <a:headEnd/>
            <a:tailEnd/>
          </a:ln>
        </p:spPr>
        <p:txBody>
          <a:bodyPr>
            <a:spAutoFit/>
          </a:bodyPr>
          <a:lstStyle/>
          <a:p>
            <a:pPr>
              <a:spcBef>
                <a:spcPct val="20000"/>
              </a:spcBef>
            </a:pPr>
            <a:r>
              <a:rPr lang="zh-CN" altLang="en-US" sz="1800" dirty="0">
                <a:solidFill>
                  <a:srgbClr val="356A41"/>
                </a:solidFill>
              </a:rPr>
              <a:t>外国进口需求曲线</a:t>
            </a:r>
            <a:endParaRPr lang="en-US" sz="1800" dirty="0">
              <a:solidFill>
                <a:srgbClr val="356A41"/>
              </a:solidFill>
            </a:endParaRPr>
          </a:p>
        </p:txBody>
      </p:sp>
      <p:grpSp>
        <p:nvGrpSpPr>
          <p:cNvPr id="149506" name="Group 39"/>
          <p:cNvGrpSpPr>
            <a:grpSpLocks/>
          </p:cNvGrpSpPr>
          <p:nvPr/>
        </p:nvGrpSpPr>
        <p:grpSpPr bwMode="auto">
          <a:xfrm>
            <a:off x="646113" y="1135063"/>
            <a:ext cx="8112125" cy="5500687"/>
            <a:chOff x="566738" y="2200275"/>
            <a:chExt cx="7805737" cy="4219575"/>
          </a:xfrm>
        </p:grpSpPr>
        <p:sp>
          <p:nvSpPr>
            <p:cNvPr id="149529" name="Rectangle 1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149530" name="Rectangle 19"/>
            <p:cNvSpPr>
              <a:spLocks noChangeArrowheads="1"/>
            </p:cNvSpPr>
            <p:nvPr/>
          </p:nvSpPr>
          <p:spPr bwMode="auto">
            <a:xfrm>
              <a:off x="581024" y="2219327"/>
              <a:ext cx="7772401" cy="245560"/>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149507" name="Text Box 7"/>
          <p:cNvSpPr txBox="1">
            <a:spLocks noChangeArrowheads="1"/>
          </p:cNvSpPr>
          <p:nvPr/>
        </p:nvSpPr>
        <p:spPr bwMode="auto">
          <a:xfrm>
            <a:off x="684213" y="1166813"/>
            <a:ext cx="2535237" cy="285750"/>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2-10 </a:t>
            </a:r>
            <a:r>
              <a:rPr lang="en-US">
                <a:solidFill>
                  <a:schemeClr val="bg2"/>
                </a:solidFill>
              </a:rPr>
              <a:t>(2 of 2)</a:t>
            </a:r>
          </a:p>
        </p:txBody>
      </p:sp>
      <p:sp>
        <p:nvSpPr>
          <p:cNvPr id="149526" name="Rectangle 27"/>
          <p:cNvSpPr>
            <a:spLocks noChangeArrowheads="1"/>
          </p:cNvSpPr>
          <p:nvPr/>
        </p:nvSpPr>
        <p:spPr bwMode="auto">
          <a:xfrm>
            <a:off x="877888" y="228600"/>
            <a:ext cx="4684712" cy="42227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49527" name="Straight Connector 28"/>
          <p:cNvCxnSpPr>
            <a:cxnSpLocks noChangeShapeType="1"/>
          </p:cNvCxnSpPr>
          <p:nvPr/>
        </p:nvCxnSpPr>
        <p:spPr bwMode="auto">
          <a:xfrm>
            <a:off x="566738" y="657225"/>
            <a:ext cx="4995862" cy="0"/>
          </a:xfrm>
          <a:prstGeom prst="line">
            <a:avLst/>
          </a:prstGeom>
          <a:noFill/>
          <a:ln w="19050" cap="rnd" algn="ctr">
            <a:solidFill>
              <a:srgbClr val="9C3A45"/>
            </a:solidFill>
            <a:prstDash val="sysDash"/>
            <a:round/>
            <a:headEnd/>
            <a:tailEnd/>
          </a:ln>
        </p:spPr>
      </p:cxnSp>
      <p:sp>
        <p:nvSpPr>
          <p:cNvPr id="31"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4  </a:t>
            </a:r>
            <a:r>
              <a:rPr lang="zh-CN" altLang="en-US" sz="2400" kern="0" dirty="0">
                <a:solidFill>
                  <a:srgbClr val="69134B"/>
                </a:solidFill>
                <a:latin typeface="+mj-lt"/>
                <a:ea typeface="+mj-ea"/>
                <a:cs typeface="+mj-cs"/>
              </a:rPr>
              <a:t>求解国际价格</a:t>
            </a:r>
            <a:endParaRPr lang="en-US" sz="2400" kern="0" dirty="0">
              <a:solidFill>
                <a:srgbClr val="69134B"/>
              </a:solidFill>
              <a:latin typeface="+mj-lt"/>
              <a:ea typeface="+mj-ea"/>
              <a:cs typeface="+mj-cs"/>
            </a:endParaRPr>
          </a:p>
        </p:txBody>
      </p:sp>
      <p:pic>
        <p:nvPicPr>
          <p:cNvPr id="15362" name="Picture 2"/>
          <p:cNvPicPr>
            <a:picLocks noChangeAspect="1" noChangeArrowheads="1"/>
          </p:cNvPicPr>
          <p:nvPr/>
        </p:nvPicPr>
        <p:blipFill>
          <a:blip r:embed="rId3"/>
          <a:srcRect/>
          <a:stretch>
            <a:fillRect/>
          </a:stretch>
        </p:blipFill>
        <p:spPr bwMode="auto">
          <a:xfrm>
            <a:off x="1285852" y="1500174"/>
            <a:ext cx="6786610" cy="5059109"/>
          </a:xfrm>
          <a:prstGeom prst="rect">
            <a:avLst/>
          </a:prstGeom>
          <a:noFill/>
          <a:ln w="9525">
            <a:noFill/>
            <a:miter lim="800000"/>
            <a:headEnd/>
            <a:tailEnd/>
          </a:ln>
          <a:effectLst/>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sz="2400" dirty="0">
              <a:solidFill>
                <a:srgbClr val="356A41"/>
              </a:solidFill>
            </a:endParaRPr>
          </a:p>
        </p:txBody>
      </p:sp>
      <p:grpSp>
        <p:nvGrpSpPr>
          <p:cNvPr id="2" name="Group 39"/>
          <p:cNvGrpSpPr>
            <a:grpSpLocks/>
          </p:cNvGrpSpPr>
          <p:nvPr/>
        </p:nvGrpSpPr>
        <p:grpSpPr bwMode="auto">
          <a:xfrm>
            <a:off x="646113" y="1404938"/>
            <a:ext cx="8112125" cy="4005262"/>
            <a:chOff x="566738" y="2200275"/>
            <a:chExt cx="7805737" cy="4219575"/>
          </a:xfrm>
        </p:grpSpPr>
        <p:sp>
          <p:nvSpPr>
            <p:cNvPr id="151567" name="Rectangle 1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151568" name="Rectangle 19"/>
            <p:cNvSpPr>
              <a:spLocks noChangeArrowheads="1"/>
            </p:cNvSpPr>
            <p:nvPr/>
          </p:nvSpPr>
          <p:spPr bwMode="auto">
            <a:xfrm>
              <a:off x="581024" y="2219326"/>
              <a:ext cx="7772401" cy="337181"/>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21" name="Text Box 7"/>
          <p:cNvSpPr txBox="1">
            <a:spLocks noChangeArrowheads="1"/>
          </p:cNvSpPr>
          <p:nvPr/>
        </p:nvSpPr>
        <p:spPr bwMode="auto">
          <a:xfrm>
            <a:off x="693738" y="1435100"/>
            <a:ext cx="1328737" cy="287338"/>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a:solidFill>
                  <a:srgbClr val="831951"/>
                </a:solidFill>
              </a:rPr>
              <a:t>FIGURE</a:t>
            </a:r>
            <a:r>
              <a:rPr lang="en-US"/>
              <a:t> 2-11</a:t>
            </a:r>
          </a:p>
        </p:txBody>
      </p:sp>
      <p:sp>
        <p:nvSpPr>
          <p:cNvPr id="22" name="Rectangle 21"/>
          <p:cNvSpPr>
            <a:spLocks noChangeArrowheads="1"/>
          </p:cNvSpPr>
          <p:nvPr/>
        </p:nvSpPr>
        <p:spPr bwMode="auto">
          <a:xfrm>
            <a:off x="6065838" y="1820863"/>
            <a:ext cx="2673350" cy="1643527"/>
          </a:xfrm>
          <a:prstGeom prst="rect">
            <a:avLst/>
          </a:prstGeom>
          <a:noFill/>
          <a:ln w="9525">
            <a:noFill/>
            <a:miter lim="800000"/>
            <a:headEnd/>
            <a:tailEnd/>
          </a:ln>
        </p:spPr>
        <p:txBody>
          <a:bodyPr>
            <a:spAutoFit/>
          </a:bodyPr>
          <a:lstStyle/>
          <a:p>
            <a:pPr>
              <a:spcBef>
                <a:spcPct val="10000"/>
              </a:spcBef>
              <a:spcAft>
                <a:spcPct val="10000"/>
              </a:spcAft>
            </a:pPr>
            <a:r>
              <a:rPr lang="zh-CN" altLang="en-US" sz="1800" dirty="0"/>
              <a:t>小麦的世界市场均衡</a:t>
            </a:r>
            <a:endParaRPr lang="en-US" altLang="zh-CN" sz="1800" dirty="0"/>
          </a:p>
          <a:p>
            <a:pPr>
              <a:spcBef>
                <a:spcPct val="10000"/>
              </a:spcBef>
              <a:spcAft>
                <a:spcPct val="10000"/>
              </a:spcAft>
            </a:pPr>
            <a:r>
              <a:rPr lang="zh-CN" altLang="en-US" sz="1800" dirty="0"/>
              <a:t>点</a:t>
            </a:r>
            <a:r>
              <a:rPr lang="en-US" sz="1800" dirty="0"/>
              <a:t> </a:t>
            </a:r>
            <a:r>
              <a:rPr lang="en-US" sz="1800" i="1" dirty="0"/>
              <a:t>C</a:t>
            </a:r>
            <a:r>
              <a:rPr lang="en-US" sz="1800" i="1" dirty="0">
                <a:sym typeface="Symbol" pitchFamily="18" charset="2"/>
              </a:rPr>
              <a:t></a:t>
            </a:r>
            <a:r>
              <a:rPr lang="en-US" sz="1800" dirty="0"/>
              <a:t>, </a:t>
            </a:r>
            <a:r>
              <a:rPr lang="zh-CN" altLang="en-US" sz="1800" dirty="0"/>
              <a:t>对应的小麦市场相对价格为</a:t>
            </a:r>
            <a:r>
              <a:rPr lang="en-US" sz="1800" dirty="0"/>
              <a:t> </a:t>
            </a:r>
            <a:r>
              <a:rPr lang="en-US" sz="1800" baseline="30000" dirty="0"/>
              <a:t>2</a:t>
            </a:r>
            <a:r>
              <a:rPr lang="en-US" sz="1800" dirty="0"/>
              <a:t>/</a:t>
            </a:r>
            <a:r>
              <a:rPr lang="en-US" sz="1800" baseline="-25000" dirty="0"/>
              <a:t>3</a:t>
            </a:r>
            <a:r>
              <a:rPr lang="en-US" sz="1800" dirty="0"/>
              <a:t>.</a:t>
            </a:r>
          </a:p>
          <a:p>
            <a:pPr>
              <a:spcBef>
                <a:spcPct val="10000"/>
              </a:spcBef>
              <a:spcAft>
                <a:spcPct val="10000"/>
              </a:spcAft>
            </a:pPr>
            <a:endParaRPr lang="en-US" sz="1800" dirty="0"/>
          </a:p>
          <a:p>
            <a:pPr>
              <a:spcBef>
                <a:spcPct val="10000"/>
              </a:spcBef>
              <a:spcAft>
                <a:spcPct val="10000"/>
              </a:spcAft>
            </a:pPr>
            <a:endParaRPr lang="en-US" sz="1800" dirty="0"/>
          </a:p>
        </p:txBody>
      </p:sp>
      <p:sp>
        <p:nvSpPr>
          <p:cNvPr id="151564" name="Rectangle 24"/>
          <p:cNvSpPr>
            <a:spLocks noChangeArrowheads="1"/>
          </p:cNvSpPr>
          <p:nvPr/>
        </p:nvSpPr>
        <p:spPr bwMode="auto">
          <a:xfrm>
            <a:off x="877888" y="228600"/>
            <a:ext cx="4684712" cy="42227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51565" name="Straight Connector 25"/>
          <p:cNvCxnSpPr>
            <a:cxnSpLocks noChangeShapeType="1"/>
          </p:cNvCxnSpPr>
          <p:nvPr/>
        </p:nvCxnSpPr>
        <p:spPr bwMode="auto">
          <a:xfrm>
            <a:off x="566738" y="657225"/>
            <a:ext cx="4995862" cy="0"/>
          </a:xfrm>
          <a:prstGeom prst="line">
            <a:avLst/>
          </a:prstGeom>
          <a:noFill/>
          <a:ln w="19050" cap="rnd" algn="ctr">
            <a:solidFill>
              <a:srgbClr val="9C3A45"/>
            </a:solidFill>
            <a:prstDash val="sysDash"/>
            <a:round/>
            <a:headEnd/>
            <a:tailEnd/>
          </a:ln>
        </p:spPr>
      </p:cxnSp>
      <p:sp>
        <p:nvSpPr>
          <p:cNvPr id="27"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4  </a:t>
            </a:r>
            <a:r>
              <a:rPr lang="zh-CN" altLang="en-US" sz="2400" kern="0" dirty="0">
                <a:solidFill>
                  <a:srgbClr val="69134B"/>
                </a:solidFill>
                <a:latin typeface="+mj-lt"/>
                <a:ea typeface="+mj-ea"/>
                <a:cs typeface="+mj-cs"/>
              </a:rPr>
              <a:t>求解国际价格</a:t>
            </a:r>
            <a:endParaRPr lang="en-US" sz="2400" kern="0" dirty="0">
              <a:solidFill>
                <a:srgbClr val="69134B"/>
              </a:solidFill>
              <a:latin typeface="+mj-lt"/>
              <a:ea typeface="+mj-ea"/>
              <a:cs typeface="+mj-cs"/>
            </a:endParaRPr>
          </a:p>
        </p:txBody>
      </p:sp>
      <p:pic>
        <p:nvPicPr>
          <p:cNvPr id="16386" name="Picture 2"/>
          <p:cNvPicPr>
            <a:picLocks noChangeAspect="1" noChangeArrowheads="1"/>
          </p:cNvPicPr>
          <p:nvPr/>
        </p:nvPicPr>
        <p:blipFill>
          <a:blip r:embed="rId3"/>
          <a:srcRect/>
          <a:stretch>
            <a:fillRect/>
          </a:stretch>
        </p:blipFill>
        <p:spPr bwMode="auto">
          <a:xfrm>
            <a:off x="334297" y="1785926"/>
            <a:ext cx="5548351" cy="3571900"/>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ppt_x</p:attrName>
                                        </p:attrNameLst>
                                      </p:cBhvr>
                                      <p:tavLst>
                                        <p:tav tm="0">
                                          <p:val>
                                            <p:strVal val="#ppt_x-.2"/>
                                          </p:val>
                                        </p:tav>
                                        <p:tav tm="100000">
                                          <p:val>
                                            <p:strVal val="#ppt_x"/>
                                          </p:val>
                                        </p:tav>
                                      </p:tavLst>
                                    </p:anim>
                                    <p:anim calcmode="lin" valueType="num">
                                      <p:cBhvr>
                                        <p:cTn id="12" dur="5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3" dur="500"/>
                                        <p:tgtEl>
                                          <p:spTgt spid="2"/>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left)">
                                      <p:cBhvr>
                                        <p:cTn id="17" dur="500"/>
                                        <p:tgtEl>
                                          <p:spTgt spid="2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22">
                                            <p:txEl>
                                              <p:pRg st="0" end="0"/>
                                            </p:txEl>
                                          </p:spTgt>
                                        </p:tgtEl>
                                        <p:attrNameLst>
                                          <p:attrName>style.visibility</p:attrName>
                                        </p:attrNameLst>
                                      </p:cBhvr>
                                      <p:to>
                                        <p:strVal val="visible"/>
                                      </p:to>
                                    </p:set>
                                    <p:animEffect transition="in" filter="wipe(left)">
                                      <p:cBhvr>
                                        <p:cTn id="21" dur="500"/>
                                        <p:tgtEl>
                                          <p:spTgt spid="22">
                                            <p:txEl>
                                              <p:pRg st="0" end="0"/>
                                            </p:txEl>
                                          </p:spTgt>
                                        </p:tgtEl>
                                      </p:cBhvr>
                                    </p:animEffect>
                                  </p:childTnLst>
                                </p:cTn>
                              </p:par>
                            </p:childTnLst>
                          </p:cTn>
                        </p:par>
                        <p:par>
                          <p:cTn id="22" fill="hold">
                            <p:stCondLst>
                              <p:cond delay="2000"/>
                            </p:stCondLst>
                            <p:childTnLst>
                              <p:par>
                                <p:cTn id="23" presetID="22" presetClass="entr" presetSubtype="8" fill="hold" grpId="0" nodeType="afterEffect">
                                  <p:stCondLst>
                                    <p:cond delay="0"/>
                                  </p:stCondLst>
                                  <p:childTnLst>
                                    <p:set>
                                      <p:cBhvr>
                                        <p:cTn id="24" dur="1" fill="hold">
                                          <p:stCondLst>
                                            <p:cond delay="0"/>
                                          </p:stCondLst>
                                        </p:cTn>
                                        <p:tgtEl>
                                          <p:spTgt spid="22">
                                            <p:txEl>
                                              <p:pRg st="1" end="1"/>
                                            </p:txEl>
                                          </p:spTgt>
                                        </p:tgtEl>
                                        <p:attrNameLst>
                                          <p:attrName>style.visibility</p:attrName>
                                        </p:attrNameLst>
                                      </p:cBhvr>
                                      <p:to>
                                        <p:strVal val="visible"/>
                                      </p:to>
                                    </p:set>
                                    <p:animEffect transition="in" filter="wipe(left)">
                                      <p:cBhvr>
                                        <p:cTn id="25" dur="500"/>
                                        <p:tgtEl>
                                          <p:spTgt spid="2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21" grpId="0" animBg="1"/>
      <p:bldP spid="22" grpId="0" uiExpand="1" build="p" bldLvl="2"/>
    </p:bldLst>
  </p:timing>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1"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国际贸易均衡</a:t>
            </a:r>
            <a:endParaRPr lang="en-US" sz="2400" dirty="0">
              <a:solidFill>
                <a:srgbClr val="356A41"/>
              </a:solidFill>
            </a:endParaRPr>
          </a:p>
        </p:txBody>
      </p:sp>
      <p:sp>
        <p:nvSpPr>
          <p:cNvPr id="24" name="Rectangle 23"/>
          <p:cNvSpPr>
            <a:spLocks noChangeArrowheads="1"/>
          </p:cNvSpPr>
          <p:nvPr/>
        </p:nvSpPr>
        <p:spPr bwMode="auto">
          <a:xfrm>
            <a:off x="533400" y="1295400"/>
            <a:ext cx="8113713" cy="2973122"/>
          </a:xfrm>
          <a:prstGeom prst="rect">
            <a:avLst/>
          </a:prstGeom>
          <a:noFill/>
          <a:ln w="9525" algn="ctr">
            <a:noFill/>
            <a:miter lim="800000"/>
            <a:headEnd/>
            <a:tailEnd/>
          </a:ln>
          <a:effectLst/>
        </p:spPr>
        <p:txBody>
          <a:bodyPr>
            <a:spAutoFit/>
          </a:bodyPr>
          <a:lstStyle/>
          <a:p>
            <a:pPr>
              <a:spcBef>
                <a:spcPct val="10000"/>
              </a:spcBef>
              <a:spcAft>
                <a:spcPct val="10000"/>
              </a:spcAft>
              <a:defRPr/>
            </a:pPr>
            <a:r>
              <a:rPr lang="zh-CN" altLang="en-US" sz="2400" b="0" dirty="0"/>
              <a:t>贸易条件：一国的出口产品价格与进口产品价格的比值；</a:t>
            </a:r>
            <a:r>
              <a:rPr lang="en-US" sz="2400" b="0" dirty="0"/>
              <a:t> </a:t>
            </a:r>
          </a:p>
          <a:p>
            <a:pPr marL="342900" indent="-342900">
              <a:spcBef>
                <a:spcPct val="10000"/>
              </a:spcBef>
              <a:spcAft>
                <a:spcPct val="10000"/>
              </a:spcAft>
              <a:buFont typeface="Arial" pitchFamily="34" charset="0"/>
              <a:buChar char="•"/>
              <a:defRPr/>
            </a:pPr>
            <a:r>
              <a:rPr lang="zh-CN" altLang="en-US" sz="2400" b="0" dirty="0"/>
              <a:t>母国出口小麦，其贸易条件为</a:t>
            </a:r>
            <a:r>
              <a:rPr lang="en-US" sz="2400" b="0" dirty="0"/>
              <a:t> (</a:t>
            </a:r>
            <a:r>
              <a:rPr lang="en-US" sz="2400" b="0" i="1" dirty="0"/>
              <a:t>P</a:t>
            </a:r>
            <a:r>
              <a:rPr lang="en-US" sz="2400" b="0" i="1" baseline="-25000" dirty="0"/>
              <a:t>W</a:t>
            </a:r>
            <a:r>
              <a:rPr lang="en-US" sz="2400" b="0" i="1" dirty="0"/>
              <a:t> </a:t>
            </a:r>
            <a:r>
              <a:rPr lang="en-US" sz="2400" b="0" dirty="0"/>
              <a:t>/</a:t>
            </a:r>
            <a:r>
              <a:rPr lang="en-US" sz="2400" b="0" i="1" dirty="0"/>
              <a:t>P</a:t>
            </a:r>
            <a:r>
              <a:rPr lang="en-US" sz="2400" b="0" i="1" baseline="-25000" dirty="0"/>
              <a:t>C</a:t>
            </a:r>
            <a:r>
              <a:rPr lang="en-US" sz="2400" b="0" dirty="0"/>
              <a:t>). </a:t>
            </a:r>
          </a:p>
          <a:p>
            <a:pPr marL="342900" indent="-342900">
              <a:spcBef>
                <a:spcPct val="10000"/>
              </a:spcBef>
              <a:spcAft>
                <a:spcPct val="10000"/>
              </a:spcAft>
              <a:buFont typeface="Arial" pitchFamily="34" charset="0"/>
              <a:buChar char="•"/>
              <a:defRPr/>
            </a:pPr>
            <a:r>
              <a:rPr lang="zh-CN" altLang="en-US" sz="2400" b="0" dirty="0"/>
              <a:t>外国出口布，其贸易条件为</a:t>
            </a:r>
            <a:r>
              <a:rPr lang="en-US" sz="2400" b="0" dirty="0"/>
              <a:t> (</a:t>
            </a:r>
            <a:r>
              <a:rPr lang="en-US" sz="2400" b="0" i="1" dirty="0"/>
              <a:t>P</a:t>
            </a:r>
            <a:r>
              <a:rPr lang="en-US" sz="2400" b="0" i="1" baseline="-25000" dirty="0"/>
              <a:t>W</a:t>
            </a:r>
            <a:r>
              <a:rPr lang="en-US" sz="2400" b="0" i="1" dirty="0"/>
              <a:t> </a:t>
            </a:r>
            <a:r>
              <a:rPr lang="en-US" sz="2400" b="0" dirty="0"/>
              <a:t>/</a:t>
            </a:r>
            <a:r>
              <a:rPr lang="en-US" sz="2400" b="0" i="1" dirty="0"/>
              <a:t>P</a:t>
            </a:r>
            <a:r>
              <a:rPr lang="en-US" sz="2400" b="0" i="1" baseline="-25000" dirty="0"/>
              <a:t>C</a:t>
            </a:r>
            <a:r>
              <a:rPr lang="en-US" sz="2400" b="0" dirty="0"/>
              <a:t>). </a:t>
            </a:r>
          </a:p>
          <a:p>
            <a:pPr marL="342900" indent="-342900">
              <a:spcBef>
                <a:spcPct val="10000"/>
              </a:spcBef>
              <a:spcAft>
                <a:spcPct val="10000"/>
              </a:spcAft>
              <a:buFont typeface="Arial" pitchFamily="34" charset="0"/>
              <a:buChar char="•"/>
              <a:defRPr/>
            </a:pPr>
            <a:r>
              <a:rPr lang="zh-CN" altLang="en-US" sz="2400" b="0" dirty="0"/>
              <a:t>在该例子中，布的价格越高</a:t>
            </a:r>
            <a:r>
              <a:rPr lang="en-US" sz="2400" b="0" dirty="0"/>
              <a:t> (</a:t>
            </a:r>
            <a:r>
              <a:rPr lang="zh-CN" altLang="en-US" sz="2400" b="0" dirty="0"/>
              <a:t>外国出口</a:t>
            </a:r>
            <a:r>
              <a:rPr lang="en-US" sz="2400" b="0" dirty="0"/>
              <a:t>) </a:t>
            </a:r>
            <a:r>
              <a:rPr lang="zh-CN" altLang="en-US" sz="2400" b="0" dirty="0"/>
              <a:t>或者小麦的价格越低</a:t>
            </a:r>
            <a:r>
              <a:rPr lang="en-US" sz="2400" b="0" dirty="0"/>
              <a:t>(</a:t>
            </a:r>
            <a:r>
              <a:rPr lang="zh-CN" altLang="en-US" sz="2400" b="0" dirty="0"/>
              <a:t>外国进口</a:t>
            </a:r>
            <a:r>
              <a:rPr lang="en-US" sz="2400" b="0" dirty="0"/>
              <a:t>) </a:t>
            </a:r>
            <a:r>
              <a:rPr lang="zh-CN" altLang="en-US" sz="2400" b="0" dirty="0"/>
              <a:t>都会改善外国的福利水平。</a:t>
            </a:r>
            <a:endParaRPr lang="en-US" altLang="zh-CN" sz="2400" b="0" dirty="0"/>
          </a:p>
          <a:p>
            <a:pPr marL="342900" indent="-342900">
              <a:spcBef>
                <a:spcPct val="10000"/>
              </a:spcBef>
              <a:spcAft>
                <a:spcPct val="10000"/>
              </a:spcAft>
              <a:buFont typeface="Arial" pitchFamily="34" charset="0"/>
              <a:buChar char="•"/>
              <a:defRPr/>
            </a:pPr>
            <a:r>
              <a:rPr lang="zh-CN" altLang="en-US" sz="2400" b="0" dirty="0"/>
              <a:t>一般而言，贸易条件的提高对一国是好事，因为它可以从出口赚取更多，或为进口支付得更少，由此改善福利。</a:t>
            </a:r>
            <a:endParaRPr lang="en-US" sz="2400" b="0" dirty="0"/>
          </a:p>
        </p:txBody>
      </p:sp>
      <p:sp>
        <p:nvSpPr>
          <p:cNvPr id="153603" name="Rectangle 24"/>
          <p:cNvSpPr>
            <a:spLocks noChangeArrowheads="1"/>
          </p:cNvSpPr>
          <p:nvPr/>
        </p:nvSpPr>
        <p:spPr bwMode="auto">
          <a:xfrm>
            <a:off x="877888" y="228600"/>
            <a:ext cx="4684712" cy="42227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53604" name="Straight Connector 25"/>
          <p:cNvCxnSpPr>
            <a:cxnSpLocks noChangeShapeType="1"/>
          </p:cNvCxnSpPr>
          <p:nvPr/>
        </p:nvCxnSpPr>
        <p:spPr bwMode="auto">
          <a:xfrm>
            <a:off x="566738" y="657225"/>
            <a:ext cx="4995862" cy="0"/>
          </a:xfrm>
          <a:prstGeom prst="line">
            <a:avLst/>
          </a:prstGeom>
          <a:noFill/>
          <a:ln w="19050" cap="rnd" algn="ctr">
            <a:solidFill>
              <a:srgbClr val="9C3A45"/>
            </a:solidFill>
            <a:prstDash val="sysDash"/>
            <a:round/>
            <a:headEnd/>
            <a:tailEnd/>
          </a:ln>
        </p:spPr>
      </p:cxnSp>
      <p:sp>
        <p:nvSpPr>
          <p:cNvPr id="27"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4  </a:t>
            </a:r>
            <a:r>
              <a:rPr lang="zh-CN" altLang="en-US" sz="2400" kern="0" dirty="0">
                <a:solidFill>
                  <a:srgbClr val="69134B"/>
                </a:solidFill>
                <a:latin typeface="+mj-lt"/>
                <a:ea typeface="+mj-ea"/>
                <a:cs typeface="+mj-cs"/>
              </a:rPr>
              <a:t>求解国际价格</a:t>
            </a:r>
            <a:endParaRPr lang="en-US" sz="2400" kern="0" dirty="0">
              <a:solidFill>
                <a:srgbClr val="69134B"/>
              </a:solidFill>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4">
                                            <p:txEl>
                                              <p:pRg st="0" end="0"/>
                                            </p:txEl>
                                          </p:spTgt>
                                        </p:tgtEl>
                                        <p:attrNameLst>
                                          <p:attrName>style.visibility</p:attrName>
                                        </p:attrNameLst>
                                      </p:cBhvr>
                                      <p:to>
                                        <p:strVal val="visible"/>
                                      </p:to>
                                    </p:set>
                                    <p:animEffect transition="in" filter="wipe(left)">
                                      <p:cBhvr>
                                        <p:cTn id="7" dur="500"/>
                                        <p:tgtEl>
                                          <p:spTgt spid="2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4">
                                            <p:txEl>
                                              <p:pRg st="1" end="1"/>
                                            </p:txEl>
                                          </p:spTgt>
                                        </p:tgtEl>
                                        <p:attrNameLst>
                                          <p:attrName>style.visibility</p:attrName>
                                        </p:attrNameLst>
                                      </p:cBhvr>
                                      <p:to>
                                        <p:strVal val="visible"/>
                                      </p:to>
                                    </p:set>
                                    <p:animEffect transition="in" filter="wipe(left)">
                                      <p:cBhvr>
                                        <p:cTn id="12" dur="500"/>
                                        <p:tgtEl>
                                          <p:spTgt spid="2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4">
                                            <p:txEl>
                                              <p:pRg st="2" end="2"/>
                                            </p:txEl>
                                          </p:spTgt>
                                        </p:tgtEl>
                                        <p:attrNameLst>
                                          <p:attrName>style.visibility</p:attrName>
                                        </p:attrNameLst>
                                      </p:cBhvr>
                                      <p:to>
                                        <p:strVal val="visible"/>
                                      </p:to>
                                    </p:set>
                                    <p:animEffect transition="in" filter="wipe(left)">
                                      <p:cBhvr>
                                        <p:cTn id="17" dur="500"/>
                                        <p:tgtEl>
                                          <p:spTgt spid="2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4">
                                            <p:txEl>
                                              <p:pRg st="3" end="3"/>
                                            </p:txEl>
                                          </p:spTgt>
                                        </p:tgtEl>
                                        <p:attrNameLst>
                                          <p:attrName>style.visibility</p:attrName>
                                        </p:attrNameLst>
                                      </p:cBhvr>
                                      <p:to>
                                        <p:strVal val="visible"/>
                                      </p:to>
                                    </p:set>
                                    <p:animEffect transition="in" filter="wipe(left)">
                                      <p:cBhvr>
                                        <p:cTn id="22" dur="500"/>
                                        <p:tgtEl>
                                          <p:spTgt spid="2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4">
                                            <p:txEl>
                                              <p:pRg st="4" end="4"/>
                                            </p:txEl>
                                          </p:spTgt>
                                        </p:tgtEl>
                                        <p:attrNameLst>
                                          <p:attrName>style.visibility</p:attrName>
                                        </p:attrNameLst>
                                      </p:cBhvr>
                                      <p:to>
                                        <p:strVal val="visible"/>
                                      </p:to>
                                    </p:set>
                                    <p:animEffect transition="in" filter="wipe(left)">
                                      <p:cBhvr>
                                        <p:cTn id="27" dur="500"/>
                                        <p:tgtEl>
                                          <p:spTgt spid="2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uiExpand="1" build="p" bldLvl="2"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sz="half" idx="1"/>
          </p:nvPr>
        </p:nvSpPr>
        <p:spPr/>
        <p:txBody>
          <a:bodyPr/>
          <a:lstStyle/>
          <a:p>
            <a:endParaRPr lang="zh-CN" altLang="en-US"/>
          </a:p>
        </p:txBody>
      </p:sp>
      <p:sp>
        <p:nvSpPr>
          <p:cNvPr id="4" name="内容占位符 3"/>
          <p:cNvSpPr>
            <a:spLocks noGrp="1"/>
          </p:cNvSpPr>
          <p:nvPr>
            <p:ph sz="half" idx="2"/>
          </p:nvPr>
        </p:nvSpPr>
        <p:spPr/>
        <p:txBody>
          <a:bodyPr/>
          <a:lstStyle/>
          <a:p>
            <a:endParaRPr lang="zh-CN" altLang="en-US"/>
          </a:p>
        </p:txBody>
      </p:sp>
      <p:pic>
        <p:nvPicPr>
          <p:cNvPr id="17410" name="Picture 2"/>
          <p:cNvPicPr>
            <a:picLocks noChangeAspect="1" noChangeArrowheads="1"/>
          </p:cNvPicPr>
          <p:nvPr/>
        </p:nvPicPr>
        <p:blipFill>
          <a:blip r:embed="rId2"/>
          <a:srcRect/>
          <a:stretch>
            <a:fillRect/>
          </a:stretch>
        </p:blipFill>
        <p:spPr bwMode="auto">
          <a:xfrm>
            <a:off x="144463" y="87313"/>
            <a:ext cx="8642379" cy="6556397"/>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03" name="Rectangle 24"/>
          <p:cNvSpPr>
            <a:spLocks noChangeArrowheads="1"/>
          </p:cNvSpPr>
          <p:nvPr/>
        </p:nvSpPr>
        <p:spPr bwMode="auto">
          <a:xfrm>
            <a:off x="877888" y="228600"/>
            <a:ext cx="4684712" cy="42227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153604" name="Straight Connector 25"/>
          <p:cNvCxnSpPr>
            <a:cxnSpLocks noChangeShapeType="1"/>
          </p:cNvCxnSpPr>
          <p:nvPr/>
        </p:nvCxnSpPr>
        <p:spPr bwMode="auto">
          <a:xfrm>
            <a:off x="566738" y="657225"/>
            <a:ext cx="4995862" cy="0"/>
          </a:xfrm>
          <a:prstGeom prst="line">
            <a:avLst/>
          </a:prstGeom>
          <a:noFill/>
          <a:ln w="19050" cap="rnd" algn="ctr">
            <a:solidFill>
              <a:srgbClr val="9C3A45"/>
            </a:solidFill>
            <a:prstDash val="sysDash"/>
            <a:round/>
            <a:headEnd/>
            <a:tailEnd/>
          </a:ln>
        </p:spPr>
      </p:cxnSp>
      <p:sp>
        <p:nvSpPr>
          <p:cNvPr id="27"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altLang="zh-CN" sz="2400" kern="0" dirty="0">
                <a:solidFill>
                  <a:srgbClr val="69134B"/>
                </a:solidFill>
                <a:latin typeface="+mj-lt"/>
                <a:ea typeface="+mj-ea"/>
                <a:cs typeface="+mj-cs"/>
              </a:rPr>
              <a:t>5</a:t>
            </a:r>
            <a:r>
              <a:rPr lang="en-US" sz="2400" kern="0" dirty="0">
                <a:solidFill>
                  <a:srgbClr val="69134B"/>
                </a:solidFill>
                <a:latin typeface="+mj-lt"/>
                <a:ea typeface="+mj-ea"/>
                <a:cs typeface="+mj-cs"/>
              </a:rPr>
              <a:t>  </a:t>
            </a:r>
            <a:r>
              <a:rPr lang="zh-CN" altLang="en-US" sz="2400" kern="0" dirty="0">
                <a:solidFill>
                  <a:srgbClr val="69134B"/>
                </a:solidFill>
                <a:latin typeface="+mj-lt"/>
                <a:ea typeface="+mj-ea"/>
                <a:cs typeface="+mj-cs"/>
              </a:rPr>
              <a:t>要点</a:t>
            </a:r>
            <a:endParaRPr lang="en-US" sz="2400" kern="0" dirty="0">
              <a:solidFill>
                <a:srgbClr val="69134B"/>
              </a:solidFill>
              <a:latin typeface="+mj-lt"/>
              <a:ea typeface="+mj-ea"/>
              <a:cs typeface="+mj-cs"/>
            </a:endParaRPr>
          </a:p>
        </p:txBody>
      </p:sp>
      <p:pic>
        <p:nvPicPr>
          <p:cNvPr id="18434" name="Picture 2"/>
          <p:cNvPicPr>
            <a:picLocks noChangeAspect="1" noChangeArrowheads="1"/>
          </p:cNvPicPr>
          <p:nvPr/>
        </p:nvPicPr>
        <p:blipFill>
          <a:blip r:embed="rId3"/>
          <a:srcRect/>
          <a:stretch>
            <a:fillRect/>
          </a:stretch>
        </p:blipFill>
        <p:spPr bwMode="auto">
          <a:xfrm>
            <a:off x="357158" y="785794"/>
            <a:ext cx="8418694" cy="2357454"/>
          </a:xfrm>
          <a:prstGeom prst="rect">
            <a:avLst/>
          </a:prstGeom>
          <a:noFill/>
          <a:ln w="9525">
            <a:noFill/>
            <a:miter lim="800000"/>
            <a:headEnd/>
            <a:tailEnd/>
          </a:ln>
          <a:effectLst/>
        </p:spPr>
      </p:pic>
      <p:pic>
        <p:nvPicPr>
          <p:cNvPr id="18435" name="Picture 3"/>
          <p:cNvPicPr>
            <a:picLocks noChangeAspect="1" noChangeArrowheads="1"/>
          </p:cNvPicPr>
          <p:nvPr/>
        </p:nvPicPr>
        <p:blipFill>
          <a:blip r:embed="rId4"/>
          <a:srcRect/>
          <a:stretch>
            <a:fillRect/>
          </a:stretch>
        </p:blipFill>
        <p:spPr bwMode="auto">
          <a:xfrm>
            <a:off x="642910" y="3214686"/>
            <a:ext cx="8143932" cy="2697052"/>
          </a:xfrm>
          <a:prstGeom prst="rect">
            <a:avLst/>
          </a:prstGeom>
          <a:noFill/>
          <a:ln w="9525">
            <a:noFill/>
            <a:miter lim="800000"/>
            <a:headEnd/>
            <a:tailEnd/>
          </a:ln>
          <a:effectLst/>
        </p:spPr>
      </p:pic>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 name="Rectangle 5"/>
          <p:cNvSpPr>
            <a:spLocks noChangeArrowheads="1"/>
          </p:cNvSpPr>
          <p:nvPr/>
        </p:nvSpPr>
        <p:spPr bwMode="auto">
          <a:xfrm>
            <a:off x="566738" y="2533650"/>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比较优势</a:t>
            </a:r>
            <a:endParaRPr lang="en-US" sz="2400" dirty="0">
              <a:solidFill>
                <a:srgbClr val="356A41"/>
              </a:solidFill>
            </a:endParaRPr>
          </a:p>
        </p:txBody>
      </p:sp>
      <p:sp>
        <p:nvSpPr>
          <p:cNvPr id="13" name="Rectangle 12"/>
          <p:cNvSpPr>
            <a:spLocks noChangeArrowheads="1"/>
          </p:cNvSpPr>
          <p:nvPr/>
        </p:nvSpPr>
        <p:spPr bwMode="auto">
          <a:xfrm>
            <a:off x="971601" y="2955925"/>
            <a:ext cx="7488832" cy="3479671"/>
          </a:xfrm>
          <a:prstGeom prst="rect">
            <a:avLst/>
          </a:prstGeom>
          <a:noFill/>
          <a:ln w="9525">
            <a:noFill/>
            <a:miter lim="800000"/>
            <a:headEnd/>
            <a:tailEnd/>
          </a:ln>
        </p:spPr>
        <p:txBody>
          <a:bodyPr wrap="square">
            <a:spAutoFit/>
          </a:bodyPr>
          <a:lstStyle/>
          <a:p>
            <a:pPr>
              <a:lnSpc>
                <a:spcPct val="150000"/>
              </a:lnSpc>
              <a:spcBef>
                <a:spcPct val="10000"/>
              </a:spcBef>
              <a:spcAft>
                <a:spcPct val="10000"/>
              </a:spcAft>
            </a:pPr>
            <a:r>
              <a:rPr lang="zh-CN" altLang="en-US" sz="2400" b="0" dirty="0"/>
              <a:t>绝对优势并不能很好地解释贸易模式，比较优势是解释国与国之间贸易的主要理论；</a:t>
            </a:r>
            <a:r>
              <a:rPr lang="en-US" sz="800" b="0" dirty="0"/>
              <a:t> </a:t>
            </a:r>
          </a:p>
          <a:p>
            <a:pPr>
              <a:lnSpc>
                <a:spcPct val="150000"/>
              </a:lnSpc>
              <a:spcBef>
                <a:spcPct val="10000"/>
              </a:spcBef>
              <a:spcAft>
                <a:spcPct val="10000"/>
              </a:spcAft>
            </a:pPr>
            <a:r>
              <a:rPr lang="zh-CN" altLang="en-US" sz="2400" b="0" dirty="0"/>
              <a:t>比较优势是指相对于其他商品，一国在生产某种商品时是最好的。</a:t>
            </a:r>
            <a:endParaRPr lang="en-US" altLang="zh-CN" sz="2400" b="0" dirty="0"/>
          </a:p>
          <a:p>
            <a:pPr>
              <a:lnSpc>
                <a:spcPct val="150000"/>
              </a:lnSpc>
              <a:spcBef>
                <a:spcPct val="10000"/>
              </a:spcBef>
              <a:spcAft>
                <a:spcPct val="10000"/>
              </a:spcAft>
            </a:pPr>
            <a:r>
              <a:rPr lang="zh-CN" altLang="en-US" sz="2400" b="0" dirty="0"/>
              <a:t>**成本最低、效率最高**</a:t>
            </a:r>
            <a:endParaRPr lang="en-US" altLang="zh-CN" sz="2400" b="0" dirty="0"/>
          </a:p>
          <a:p>
            <a:pPr>
              <a:lnSpc>
                <a:spcPct val="150000"/>
              </a:lnSpc>
              <a:spcBef>
                <a:spcPct val="10000"/>
              </a:spcBef>
              <a:spcAft>
                <a:spcPct val="10000"/>
              </a:spcAft>
            </a:pPr>
            <a:r>
              <a:rPr lang="zh-CN" altLang="en-US" sz="2000" b="0" i="1" dirty="0">
                <a:highlight>
                  <a:srgbClr val="FFFF00"/>
                </a:highlight>
              </a:rPr>
              <a:t>李嘉图与重商主义</a:t>
            </a:r>
            <a:endParaRPr lang="en-US" sz="2000" b="0" i="1" dirty="0">
              <a:highlight>
                <a:srgbClr val="FFFF00"/>
              </a:highlight>
            </a:endParaRPr>
          </a:p>
        </p:txBody>
      </p:sp>
      <p:sp>
        <p:nvSpPr>
          <p:cNvPr id="11" name="Rectangle 10"/>
          <p:cNvSpPr>
            <a:spLocks noChangeArrowheads="1"/>
          </p:cNvSpPr>
          <p:nvPr/>
        </p:nvSpPr>
        <p:spPr bwMode="auto">
          <a:xfrm>
            <a:off x="885825" y="1235075"/>
            <a:ext cx="7800975" cy="1200329"/>
          </a:xfrm>
          <a:prstGeom prst="rect">
            <a:avLst/>
          </a:prstGeom>
          <a:noFill/>
          <a:ln w="9525">
            <a:noFill/>
            <a:miter lim="800000"/>
            <a:headEnd/>
            <a:tailEnd/>
          </a:ln>
        </p:spPr>
        <p:txBody>
          <a:bodyPr wrap="square">
            <a:spAutoFit/>
          </a:bodyPr>
          <a:lstStyle/>
          <a:p>
            <a:pPr>
              <a:lnSpc>
                <a:spcPct val="150000"/>
              </a:lnSpc>
              <a:spcBef>
                <a:spcPct val="10000"/>
              </a:spcBef>
              <a:spcAft>
                <a:spcPct val="10000"/>
              </a:spcAft>
            </a:pPr>
            <a:r>
              <a:rPr lang="zh-CN" altLang="en-US" sz="2400" b="0" dirty="0"/>
              <a:t>当一个国家在生产某种商品的技术是最佳时，它就具备了该商品生产的绝对优势</a:t>
            </a:r>
            <a:r>
              <a:rPr lang="zh-CN" altLang="en-US" sz="2400" b="0" dirty="0" smtClean="0"/>
              <a:t>。 </a:t>
            </a:r>
            <a:endParaRPr lang="en-US" sz="2400" b="0" dirty="0"/>
          </a:p>
        </p:txBody>
      </p:sp>
      <p:sp>
        <p:nvSpPr>
          <p:cNvPr id="17" name="Rectangle 5"/>
          <p:cNvSpPr>
            <a:spLocks noChangeArrowheads="1"/>
          </p:cNvSpPr>
          <p:nvPr/>
        </p:nvSpPr>
        <p:spPr bwMode="auto">
          <a:xfrm>
            <a:off x="566738" y="812800"/>
            <a:ext cx="7351712" cy="461963"/>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绝对优势</a:t>
            </a:r>
            <a:endParaRPr lang="en-US" sz="2400" dirty="0">
              <a:solidFill>
                <a:srgbClr val="356A41"/>
              </a:solidFill>
            </a:endParaRPr>
          </a:p>
        </p:txBody>
      </p:sp>
      <p:sp>
        <p:nvSpPr>
          <p:cNvPr id="69637" name="Rectangle 17"/>
          <p:cNvSpPr>
            <a:spLocks noChangeArrowheads="1"/>
          </p:cNvSpPr>
          <p:nvPr/>
        </p:nvSpPr>
        <p:spPr bwMode="auto">
          <a:xfrm>
            <a:off x="885825" y="152400"/>
            <a:ext cx="2771775" cy="492125"/>
          </a:xfrm>
          <a:prstGeom prst="rect">
            <a:avLst/>
          </a:prstGeom>
          <a:solidFill>
            <a:srgbClr val="F5D8A5"/>
          </a:solidFill>
          <a:ln w="9525" algn="ctr">
            <a:noFill/>
            <a:round/>
            <a:headEnd/>
            <a:tailEnd/>
          </a:ln>
        </p:spPr>
        <p:txBody>
          <a:bodyPr/>
          <a:lstStyle/>
          <a:p>
            <a:endParaRPr lang="en-US" sz="2800" b="0">
              <a:solidFill>
                <a:schemeClr val="tx2"/>
              </a:solidFill>
            </a:endParaRPr>
          </a:p>
        </p:txBody>
      </p:sp>
      <p:cxnSp>
        <p:nvCxnSpPr>
          <p:cNvPr id="69638" name="Straight Connector 18"/>
          <p:cNvCxnSpPr>
            <a:cxnSpLocks noChangeShapeType="1"/>
          </p:cNvCxnSpPr>
          <p:nvPr/>
        </p:nvCxnSpPr>
        <p:spPr bwMode="auto">
          <a:xfrm>
            <a:off x="566738" y="623888"/>
            <a:ext cx="3090862" cy="0"/>
          </a:xfrm>
          <a:prstGeom prst="line">
            <a:avLst/>
          </a:prstGeom>
          <a:noFill/>
          <a:ln w="19050" cap="rnd" algn="ctr">
            <a:solidFill>
              <a:srgbClr val="9C3A45"/>
            </a:solidFill>
            <a:prstDash val="sysDash"/>
            <a:round/>
            <a:headEnd/>
            <a:tailEnd/>
          </a:ln>
        </p:spPr>
      </p:cxnSp>
      <p:sp>
        <p:nvSpPr>
          <p:cNvPr id="20"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defRPr/>
            </a:pPr>
            <a:r>
              <a:rPr lang="en-US" sz="2400" kern="0" dirty="0">
                <a:solidFill>
                  <a:srgbClr val="69134B"/>
                </a:solidFill>
                <a:latin typeface="+mj-lt"/>
                <a:ea typeface="+mj-ea"/>
                <a:cs typeface="+mj-cs"/>
              </a:rPr>
              <a:t>1  </a:t>
            </a:r>
            <a:r>
              <a:rPr lang="zh-CN" altLang="en-US" sz="2400" kern="0" dirty="0">
                <a:solidFill>
                  <a:srgbClr val="69134B"/>
                </a:solidFill>
                <a:latin typeface="+mj-lt"/>
                <a:ea typeface="+mj-ea"/>
                <a:cs typeface="+mj-cs"/>
              </a:rPr>
              <a:t>贸易发生的原因</a:t>
            </a:r>
            <a:endParaRPr lang="en-US" sz="2400" kern="0" dirty="0">
              <a:solidFill>
                <a:srgbClr val="69134B"/>
              </a:solidFill>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wipe(left)">
                                      <p:cBhvr>
                                        <p:cTn id="11" dur="500"/>
                                        <p:tgtEl>
                                          <p:spTgt spid="1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3">
                                            <p:txEl>
                                              <p:pRg st="0" end="0"/>
                                            </p:txEl>
                                          </p:spTgt>
                                        </p:tgtEl>
                                        <p:attrNameLst>
                                          <p:attrName>style.visibility</p:attrName>
                                        </p:attrNameLst>
                                      </p:cBhvr>
                                      <p:to>
                                        <p:strVal val="visible"/>
                                      </p:to>
                                    </p:set>
                                    <p:animEffect transition="in" filter="wipe(left)">
                                      <p:cBhvr>
                                        <p:cTn id="20" dur="500"/>
                                        <p:tgtEl>
                                          <p:spTgt spid="13">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13">
                                            <p:txEl>
                                              <p:pRg st="1" end="1"/>
                                            </p:txEl>
                                          </p:spTgt>
                                        </p:tgtEl>
                                        <p:attrNameLst>
                                          <p:attrName>style.visibility</p:attrName>
                                        </p:attrNameLst>
                                      </p:cBhvr>
                                      <p:to>
                                        <p:strVal val="visible"/>
                                      </p:to>
                                    </p:set>
                                    <p:animEffect transition="in" filter="wipe(left)">
                                      <p:cBhvr>
                                        <p:cTn id="25" dur="500"/>
                                        <p:tgtEl>
                                          <p:spTgt spid="1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3">
                                            <p:txEl>
                                              <p:pRg st="2" end="2"/>
                                            </p:txEl>
                                          </p:spTgt>
                                        </p:tgtEl>
                                        <p:attrNameLst>
                                          <p:attrName>style.visibility</p:attrName>
                                        </p:attrNameLst>
                                      </p:cBhvr>
                                      <p:to>
                                        <p:strVal val="visible"/>
                                      </p:to>
                                    </p:set>
                                    <p:animEffect transition="in" filter="wipe(left)">
                                      <p:cBhvr>
                                        <p:cTn id="30" dur="500"/>
                                        <p:tgtEl>
                                          <p:spTgt spid="13">
                                            <p:txEl>
                                              <p:pRg st="2" end="2"/>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grpId="0" nodeType="clickEffect">
                                  <p:stCondLst>
                                    <p:cond delay="0"/>
                                  </p:stCondLst>
                                  <p:childTnLst>
                                    <p:set>
                                      <p:cBhvr>
                                        <p:cTn id="34" dur="1" fill="hold">
                                          <p:stCondLst>
                                            <p:cond delay="0"/>
                                          </p:stCondLst>
                                        </p:cTn>
                                        <p:tgtEl>
                                          <p:spTgt spid="13">
                                            <p:txEl>
                                              <p:pRg st="3" end="3"/>
                                            </p:txEl>
                                          </p:spTgt>
                                        </p:tgtEl>
                                        <p:attrNameLst>
                                          <p:attrName>style.visibility</p:attrName>
                                        </p:attrNameLst>
                                      </p:cBhvr>
                                      <p:to>
                                        <p:strVal val="visible"/>
                                      </p:to>
                                    </p:set>
                                    <p:animEffect transition="in" filter="wipe(left)">
                                      <p:cBhvr>
                                        <p:cTn id="35" dur="500"/>
                                        <p:tgtEl>
                                          <p:spTgt spid="1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utoUpdateAnimBg="0"/>
      <p:bldP spid="13" grpId="0" uiExpand="1" build="p" bldLvl="2"/>
      <p:bldP spid="11" grpId="0" build="p" bldLvl="2"/>
      <p:bldP spid="17" grpId="0"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596900" y="228600"/>
            <a:ext cx="7793038" cy="838200"/>
          </a:xfrm>
        </p:spPr>
        <p:txBody>
          <a:bodyPr/>
          <a:lstStyle/>
          <a:p>
            <a:pPr algn="ctr" eaLnBrk="1" hangingPunct="1"/>
            <a:r>
              <a:rPr lang="zh-CN" altLang="en-US" sz="3600" dirty="0"/>
              <a:t>绝对优势</a:t>
            </a:r>
            <a:endParaRPr lang="nb-NO" sz="3600" dirty="0"/>
          </a:p>
        </p:txBody>
      </p:sp>
      <p:graphicFrame>
        <p:nvGraphicFramePr>
          <p:cNvPr id="14339" name="Group 3"/>
          <p:cNvGraphicFramePr>
            <a:graphicFrameLocks noGrp="1"/>
          </p:cNvGraphicFramePr>
          <p:nvPr>
            <p:ph type="tbl" idx="1"/>
            <p:extLst>
              <p:ext uri="{D42A27DB-BD31-4B8C-83A1-F6EECF244321}">
                <p14:modId xmlns:p14="http://schemas.microsoft.com/office/powerpoint/2010/main" val="1053168355"/>
              </p:ext>
            </p:extLst>
          </p:nvPr>
        </p:nvGraphicFramePr>
        <p:xfrm>
          <a:off x="990600" y="1524000"/>
          <a:ext cx="7772400" cy="4572001"/>
        </p:xfrm>
        <a:graphic>
          <a:graphicData uri="http://schemas.openxmlformats.org/drawingml/2006/table">
            <a:tbl>
              <a:tblPr/>
              <a:tblGrid>
                <a:gridCol w="2590800">
                  <a:extLst>
                    <a:ext uri="{9D8B030D-6E8A-4147-A177-3AD203B41FA5}">
                      <a16:colId xmlns="" xmlns:a16="http://schemas.microsoft.com/office/drawing/2014/main" val="20000"/>
                    </a:ext>
                  </a:extLst>
                </a:gridCol>
                <a:gridCol w="2590800">
                  <a:extLst>
                    <a:ext uri="{9D8B030D-6E8A-4147-A177-3AD203B41FA5}">
                      <a16:colId xmlns="" xmlns:a16="http://schemas.microsoft.com/office/drawing/2014/main" val="20001"/>
                    </a:ext>
                  </a:extLst>
                </a:gridCol>
                <a:gridCol w="2590800">
                  <a:extLst>
                    <a:ext uri="{9D8B030D-6E8A-4147-A177-3AD203B41FA5}">
                      <a16:colId xmlns="" xmlns:a16="http://schemas.microsoft.com/office/drawing/2014/main" val="20002"/>
                    </a:ext>
                  </a:extLst>
                </a:gridCol>
              </a:tblGrid>
              <a:tr h="1397000">
                <a:tc gridSpan="3">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dirty="0">
                          <a:ln>
                            <a:noFill/>
                          </a:ln>
                          <a:solidFill>
                            <a:schemeClr val="tx1"/>
                          </a:solidFill>
                          <a:effectLst/>
                          <a:latin typeface="Tahoma" pitchFamily="34" charset="0"/>
                        </a:rPr>
                        <a:t>边际产出</a:t>
                      </a:r>
                      <a:endParaRPr kumimoji="0" lang="nb-NO" sz="2800" b="0" i="0" u="none" strike="noStrike" cap="none" normalizeH="0" baseline="0" dirty="0">
                        <a:ln>
                          <a:noFill/>
                        </a:ln>
                        <a:solidFill>
                          <a:schemeClr val="tx1"/>
                        </a:solidFill>
                        <a:effectLst/>
                        <a:latin typeface="Tahoma" pitchFamily="34" charset="0"/>
                      </a:endParaRPr>
                    </a:p>
                  </a:txBody>
                  <a:tcPr anchor="ctr" horzOverflow="overflow">
                    <a:lnL w="28575"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1"/>
                    </a:solidFill>
                  </a:tcPr>
                </a:tc>
                <a:tc hMerge="1">
                  <a:txBody>
                    <a:bodyPr/>
                    <a:lstStyle/>
                    <a:p>
                      <a:endParaRPr lang="nb-NO"/>
                    </a:p>
                  </a:txBody>
                  <a:tcPr/>
                </a:tc>
                <a:tc hMerge="1">
                  <a:txBody>
                    <a:bodyPr/>
                    <a:lstStyle/>
                    <a:p>
                      <a:endParaRPr lang="nb-NO"/>
                    </a:p>
                  </a:txBody>
                  <a:tcPr/>
                </a:tc>
                <a:extLst>
                  <a:ext uri="{0D108BD9-81ED-4DB2-BD59-A6C34878D82A}">
                    <a16:rowId xmlns="" xmlns:a16="http://schemas.microsoft.com/office/drawing/2014/main" val="10000"/>
                  </a:ext>
                </a:extLst>
              </a:tr>
              <a:tr h="1058863">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0" lang="en-GB" sz="2800" b="0" i="0" u="none" strike="noStrike" cap="none" normalizeH="0" baseline="0">
                        <a:ln>
                          <a:noFill/>
                        </a:ln>
                        <a:solidFill>
                          <a:schemeClr val="tx1"/>
                        </a:solidFill>
                        <a:effectLst/>
                        <a:latin typeface="Tahoma" pitchFamily="34" charset="0"/>
                      </a:endParaRPr>
                    </a:p>
                  </a:txBody>
                  <a:tcP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dirty="0">
                          <a:ln>
                            <a:noFill/>
                          </a:ln>
                          <a:solidFill>
                            <a:srgbClr val="FFFF00"/>
                          </a:solidFill>
                          <a:effectLst/>
                          <a:latin typeface="Tahoma" pitchFamily="34" charset="0"/>
                        </a:rPr>
                        <a:t>母国</a:t>
                      </a:r>
                      <a:endParaRPr kumimoji="0" lang="nb-NO" sz="2800" b="0" i="0" u="none" strike="noStrike" cap="none" normalizeH="0" baseline="0" dirty="0">
                        <a:ln>
                          <a:noFill/>
                        </a:ln>
                        <a:solidFill>
                          <a:srgbClr val="FFFF00"/>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zh-CN" altLang="en-US" sz="2800" b="0" i="0" u="none" strike="noStrike" cap="none" normalizeH="0" baseline="0" dirty="0">
                          <a:ln>
                            <a:noFill/>
                          </a:ln>
                          <a:solidFill>
                            <a:srgbClr val="FFFF00"/>
                          </a:solidFill>
                          <a:effectLst/>
                          <a:latin typeface="Tahoma" pitchFamily="34" charset="0"/>
                        </a:rPr>
                        <a:t>外国</a:t>
                      </a:r>
                      <a:endParaRPr kumimoji="0" lang="nb-NO" sz="2800" b="0" i="0" u="none" strike="noStrike" cap="none" normalizeH="0" baseline="0" dirty="0">
                        <a:ln>
                          <a:noFill/>
                        </a:ln>
                        <a:solidFill>
                          <a:srgbClr val="FFFF00"/>
                        </a:solidFill>
                        <a:effectLst/>
                        <a:latin typeface="Tahoma" pitchFamily="34" charset="0"/>
                      </a:endParaRP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extLst>
                  <a:ext uri="{0D108BD9-81ED-4DB2-BD59-A6C34878D82A}">
                    <a16:rowId xmlns="" xmlns:a16="http://schemas.microsoft.com/office/drawing/2014/main" val="10001"/>
                  </a:ext>
                </a:extLst>
              </a:tr>
              <a:tr h="1057275">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nb-NO" sz="2800" b="0" i="0" u="none" strike="noStrike" cap="none" normalizeH="0" baseline="0" dirty="0" err="1">
                          <a:ln>
                            <a:noFill/>
                          </a:ln>
                          <a:solidFill>
                            <a:srgbClr val="FFFF00"/>
                          </a:solidFill>
                          <a:effectLst/>
                          <a:latin typeface="Tahoma" pitchFamily="34" charset="0"/>
                        </a:rPr>
                        <a:t>Wheat</a:t>
                      </a:r>
                      <a:r>
                        <a:rPr kumimoji="0" lang="nb-NO" sz="2800" b="0" i="0" u="none" strike="noStrike" cap="none" normalizeH="0" baseline="0" dirty="0">
                          <a:ln>
                            <a:noFill/>
                          </a:ln>
                          <a:solidFill>
                            <a:srgbClr val="FFFF00"/>
                          </a:solidFill>
                          <a:effectLst/>
                          <a:latin typeface="Tahoma" pitchFamily="34" charset="0"/>
                        </a:rPr>
                        <a:t> (W)</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nb-NO" sz="2800" b="0" i="0" u="none" strike="noStrike" cap="none" normalizeH="0" baseline="0" dirty="0">
                          <a:ln>
                            <a:noFill/>
                          </a:ln>
                          <a:solidFill>
                            <a:schemeClr val="tx1"/>
                          </a:solidFill>
                          <a:effectLst/>
                          <a:latin typeface="Tahoma" pitchFamily="34" charset="0"/>
                        </a:rPr>
                        <a:t>4</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nb-NO" sz="2800" b="0" i="0" u="none" strike="noStrike" cap="none" normalizeH="0" baseline="0" dirty="0">
                          <a:ln>
                            <a:noFill/>
                          </a:ln>
                          <a:solidFill>
                            <a:schemeClr val="tx1"/>
                          </a:solidFill>
                          <a:effectLst/>
                          <a:latin typeface="Tahoma" pitchFamily="34" charset="0"/>
                        </a:rPr>
                        <a:t>1</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2"/>
                  </a:ext>
                </a:extLst>
              </a:tr>
              <a:tr h="1058863">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nb-NO" sz="2800" b="0" i="0" u="none" strike="noStrike" cap="none" normalizeH="0" baseline="0" dirty="0" err="1">
                          <a:ln>
                            <a:noFill/>
                          </a:ln>
                          <a:solidFill>
                            <a:srgbClr val="FFFF00"/>
                          </a:solidFill>
                          <a:effectLst/>
                          <a:latin typeface="Tahoma" pitchFamily="34" charset="0"/>
                        </a:rPr>
                        <a:t>Cloth</a:t>
                      </a:r>
                      <a:r>
                        <a:rPr kumimoji="0" lang="nb-NO" sz="2800" b="0" i="0" u="none" strike="noStrike" cap="none" normalizeH="0" baseline="0" dirty="0">
                          <a:ln>
                            <a:noFill/>
                          </a:ln>
                          <a:solidFill>
                            <a:srgbClr val="FFFF00"/>
                          </a:solidFill>
                          <a:effectLst/>
                          <a:latin typeface="Tahoma" pitchFamily="34" charset="0"/>
                        </a:rPr>
                        <a:t> (C)</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accent2"/>
                    </a:solid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nb-NO" sz="2800" b="0" i="0" u="none" strike="noStrike" cap="none" normalizeH="0" baseline="0" dirty="0">
                          <a:ln>
                            <a:noFill/>
                          </a:ln>
                          <a:solidFill>
                            <a:schemeClr val="tx1"/>
                          </a:solidFill>
                          <a:effectLst/>
                          <a:latin typeface="Tahoma" pitchFamily="34" charset="0"/>
                        </a:rPr>
                        <a:t>2</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r>
                        <a:rPr kumimoji="0" lang="nb-NO" sz="2800" b="0" i="0" u="none" strike="noStrike" cap="none" normalizeH="0" baseline="0" dirty="0">
                          <a:ln>
                            <a:noFill/>
                          </a:ln>
                          <a:solidFill>
                            <a:schemeClr val="tx1"/>
                          </a:solidFill>
                          <a:effectLst/>
                          <a:latin typeface="Tahoma" pitchFamily="34" charset="0"/>
                        </a:rPr>
                        <a:t>1</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 xmlns:a16="http://schemas.microsoft.com/office/drawing/2014/main" val="10003"/>
                  </a:ext>
                </a:extLst>
              </a:tr>
            </a:tbl>
          </a:graphicData>
        </a:graphic>
      </p:graphicFrame>
    </p:spTree>
    <p:extLst>
      <p:ext uri="{BB962C8B-B14F-4D97-AF65-F5344CB8AC3E}">
        <p14:creationId xmlns:p14="http://schemas.microsoft.com/office/powerpoint/2010/main" val="1656038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7825"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母国</a:t>
            </a:r>
            <a:endParaRPr lang="en-US" sz="2400" dirty="0">
              <a:solidFill>
                <a:srgbClr val="356A41"/>
              </a:solidFill>
            </a:endParaRPr>
          </a:p>
        </p:txBody>
      </p:sp>
      <p:sp>
        <p:nvSpPr>
          <p:cNvPr id="77826" name="Rectangle 28"/>
          <p:cNvSpPr>
            <a:spLocks noChangeArrowheads="1"/>
          </p:cNvSpPr>
          <p:nvPr/>
        </p:nvSpPr>
        <p:spPr bwMode="auto">
          <a:xfrm>
            <a:off x="892175" y="152400"/>
            <a:ext cx="2474913" cy="49212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77827" name="Straight Connector 31"/>
          <p:cNvCxnSpPr>
            <a:cxnSpLocks noChangeShapeType="1"/>
          </p:cNvCxnSpPr>
          <p:nvPr/>
        </p:nvCxnSpPr>
        <p:spPr bwMode="auto">
          <a:xfrm>
            <a:off x="566738" y="623888"/>
            <a:ext cx="2786062" cy="0"/>
          </a:xfrm>
          <a:prstGeom prst="line">
            <a:avLst/>
          </a:prstGeom>
          <a:noFill/>
          <a:ln w="19050" cap="rnd" algn="ctr">
            <a:solidFill>
              <a:srgbClr val="9C3A45"/>
            </a:solidFill>
            <a:prstDash val="sysDash"/>
            <a:round/>
            <a:headEnd/>
            <a:tailEnd/>
          </a:ln>
        </p:spPr>
      </p:cxnSp>
      <p:sp>
        <p:nvSpPr>
          <p:cNvPr id="35"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tabLst>
                <a:tab pos="290513" algn="l"/>
              </a:tabLst>
              <a:defRPr/>
            </a:pPr>
            <a:r>
              <a:rPr lang="en-US" sz="2400" kern="0" dirty="0">
                <a:solidFill>
                  <a:srgbClr val="69134B"/>
                </a:solidFill>
                <a:latin typeface="+mj-lt"/>
                <a:ea typeface="+mj-ea"/>
                <a:cs typeface="+mj-cs"/>
              </a:rPr>
              <a:t>2  </a:t>
            </a:r>
            <a:r>
              <a:rPr lang="zh-CN" altLang="en-US" sz="2400" kern="0" dirty="0">
                <a:solidFill>
                  <a:srgbClr val="69134B"/>
                </a:solidFill>
                <a:latin typeface="+mj-lt"/>
                <a:ea typeface="+mj-ea"/>
                <a:cs typeface="+mj-cs"/>
              </a:rPr>
              <a:t>李嘉图模型</a:t>
            </a:r>
            <a:endParaRPr lang="en-US" sz="2400" kern="0" dirty="0">
              <a:solidFill>
                <a:srgbClr val="69134B"/>
              </a:solidFill>
              <a:latin typeface="+mj-lt"/>
              <a:ea typeface="+mj-ea"/>
              <a:cs typeface="+mj-cs"/>
            </a:endParaRPr>
          </a:p>
        </p:txBody>
      </p:sp>
      <p:sp>
        <p:nvSpPr>
          <p:cNvPr id="17" name="Rectangle 16"/>
          <p:cNvSpPr>
            <a:spLocks noChangeArrowheads="1"/>
          </p:cNvSpPr>
          <p:nvPr/>
        </p:nvSpPr>
        <p:spPr bwMode="auto">
          <a:xfrm>
            <a:off x="566738" y="1276350"/>
            <a:ext cx="7947025" cy="3293209"/>
          </a:xfrm>
          <a:prstGeom prst="rect">
            <a:avLst/>
          </a:prstGeom>
          <a:noFill/>
          <a:ln w="9525">
            <a:noFill/>
            <a:miter lim="800000"/>
            <a:headEnd/>
            <a:tailEnd/>
          </a:ln>
        </p:spPr>
        <p:txBody>
          <a:bodyPr>
            <a:spAutoFit/>
          </a:bodyPr>
          <a:lstStyle/>
          <a:p>
            <a:pPr>
              <a:spcBef>
                <a:spcPct val="10000"/>
              </a:spcBef>
              <a:spcAft>
                <a:spcPct val="10000"/>
              </a:spcAft>
            </a:pPr>
            <a:endParaRPr lang="en-US" sz="800" b="0" dirty="0"/>
          </a:p>
          <a:p>
            <a:pPr>
              <a:spcBef>
                <a:spcPct val="10000"/>
              </a:spcBef>
              <a:spcAft>
                <a:spcPct val="10000"/>
              </a:spcAft>
            </a:pPr>
            <a:r>
              <a:rPr lang="zh-CN" altLang="en-US" sz="2400" b="0" dirty="0"/>
              <a:t>假设劳动力是唯一的生产要素；</a:t>
            </a:r>
            <a:endParaRPr lang="en-US" altLang="zh-CN" sz="2400" b="0" dirty="0"/>
          </a:p>
          <a:p>
            <a:pPr>
              <a:spcBef>
                <a:spcPct val="10000"/>
              </a:spcBef>
              <a:spcAft>
                <a:spcPct val="10000"/>
              </a:spcAft>
            </a:pPr>
            <a:endParaRPr lang="en-US" altLang="zh-CN" sz="2400" b="0" i="1" dirty="0"/>
          </a:p>
          <a:p>
            <a:pPr>
              <a:spcBef>
                <a:spcPct val="10000"/>
              </a:spcBef>
              <a:spcAft>
                <a:spcPct val="10000"/>
              </a:spcAft>
            </a:pPr>
            <a:r>
              <a:rPr lang="zh-CN" altLang="en-US" sz="2400" b="0" i="1" dirty="0"/>
              <a:t>边际劳动产出：</a:t>
            </a:r>
            <a:endParaRPr lang="en-US" altLang="zh-CN" sz="2400" b="0" i="1" dirty="0"/>
          </a:p>
          <a:p>
            <a:pPr>
              <a:spcBef>
                <a:spcPct val="10000"/>
              </a:spcBef>
              <a:spcAft>
                <a:spcPct val="10000"/>
              </a:spcAft>
            </a:pPr>
            <a:endParaRPr lang="en-US" sz="2400" b="0" i="1" dirty="0"/>
          </a:p>
          <a:p>
            <a:pPr>
              <a:spcBef>
                <a:spcPct val="10000"/>
              </a:spcBef>
              <a:spcAft>
                <a:spcPct val="10000"/>
              </a:spcAft>
            </a:pPr>
            <a:r>
              <a:rPr lang="en-US" sz="2400" b="0" i="1" dirty="0"/>
              <a:t>MPL</a:t>
            </a:r>
            <a:r>
              <a:rPr lang="en-US" sz="2400" b="0" i="1" baseline="-25000" dirty="0"/>
              <a:t>W</a:t>
            </a:r>
            <a:r>
              <a:rPr lang="en-US" sz="2400" b="0" i="1" dirty="0"/>
              <a:t> </a:t>
            </a:r>
            <a:r>
              <a:rPr lang="en-US" sz="2400" b="0" dirty="0"/>
              <a:t>= 4</a:t>
            </a:r>
            <a:r>
              <a:rPr lang="zh-CN" altLang="en-US" sz="2400" b="0" dirty="0"/>
              <a:t>；</a:t>
            </a:r>
            <a:endParaRPr lang="en-US" altLang="zh-CN" sz="2400" b="0" dirty="0"/>
          </a:p>
          <a:p>
            <a:pPr>
              <a:spcBef>
                <a:spcPct val="10000"/>
              </a:spcBef>
              <a:spcAft>
                <a:spcPct val="10000"/>
              </a:spcAft>
            </a:pPr>
            <a:endParaRPr lang="en-US" sz="2400" b="0" i="1" dirty="0"/>
          </a:p>
          <a:p>
            <a:pPr>
              <a:spcBef>
                <a:spcPct val="10000"/>
              </a:spcBef>
              <a:spcAft>
                <a:spcPct val="10000"/>
              </a:spcAft>
            </a:pPr>
            <a:r>
              <a:rPr lang="en-US" sz="2400" b="0" i="1" dirty="0"/>
              <a:t>MPL</a:t>
            </a:r>
            <a:r>
              <a:rPr lang="en-US" sz="2400" b="0" i="1" baseline="-25000" dirty="0"/>
              <a:t>C</a:t>
            </a:r>
            <a:r>
              <a:rPr lang="en-US" sz="2400" b="0" i="1" dirty="0"/>
              <a:t> </a:t>
            </a:r>
            <a:r>
              <a:rPr lang="en-US" sz="2400" b="0" dirty="0"/>
              <a:t>= 2.</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wipe(left)">
                                      <p:cBhvr>
                                        <p:cTn id="7" dur="500"/>
                                        <p:tgtEl>
                                          <p:spTgt spid="17">
                                            <p:txEl>
                                              <p:pRg st="1" end="1"/>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7">
                                            <p:txEl>
                                              <p:pRg st="3" end="3"/>
                                            </p:txEl>
                                          </p:spTgt>
                                        </p:tgtEl>
                                        <p:attrNameLst>
                                          <p:attrName>style.visibility</p:attrName>
                                        </p:attrNameLst>
                                      </p:cBhvr>
                                      <p:to>
                                        <p:strVal val="visible"/>
                                      </p:to>
                                    </p:set>
                                    <p:animEffect transition="in" filter="wipe(left)">
                                      <p:cBhvr>
                                        <p:cTn id="11" dur="500"/>
                                        <p:tgtEl>
                                          <p:spTgt spid="17">
                                            <p:txEl>
                                              <p:pRg st="3" end="3"/>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xEl>
                                              <p:pRg st="5" end="5"/>
                                            </p:txEl>
                                          </p:spTgt>
                                        </p:tgtEl>
                                        <p:attrNameLst>
                                          <p:attrName>style.visibility</p:attrName>
                                        </p:attrNameLst>
                                      </p:cBhvr>
                                      <p:to>
                                        <p:strVal val="visible"/>
                                      </p:to>
                                    </p:set>
                                    <p:animEffect transition="in" filter="wipe(left)">
                                      <p:cBhvr>
                                        <p:cTn id="15" dur="500"/>
                                        <p:tgtEl>
                                          <p:spTgt spid="17">
                                            <p:txEl>
                                              <p:pRg st="5" end="5"/>
                                            </p:txEl>
                                          </p:spTgt>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17">
                                            <p:txEl>
                                              <p:pRg st="7" end="7"/>
                                            </p:txEl>
                                          </p:spTgt>
                                        </p:tgtEl>
                                        <p:attrNameLst>
                                          <p:attrName>style.visibility</p:attrName>
                                        </p:attrNameLst>
                                      </p:cBhvr>
                                      <p:to>
                                        <p:strVal val="visible"/>
                                      </p:to>
                                    </p:set>
                                    <p:animEffect transition="in" filter="wipe(left)">
                                      <p:cBhvr>
                                        <p:cTn id="19" dur="500"/>
                                        <p:tgtEl>
                                          <p:spTgt spid="1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uild="p" bldLvl="2"/>
    </p:bld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9873"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母国</a:t>
            </a:r>
            <a:endParaRPr lang="en-US" sz="2400" dirty="0">
              <a:solidFill>
                <a:srgbClr val="356A41"/>
              </a:solidFill>
            </a:endParaRPr>
          </a:p>
        </p:txBody>
      </p:sp>
      <p:sp>
        <p:nvSpPr>
          <p:cNvPr id="18" name="Rectangle 17"/>
          <p:cNvSpPr>
            <a:spLocks noChangeArrowheads="1"/>
          </p:cNvSpPr>
          <p:nvPr/>
        </p:nvSpPr>
        <p:spPr bwMode="auto">
          <a:xfrm>
            <a:off x="523875" y="1447800"/>
            <a:ext cx="8162925" cy="3877985"/>
          </a:xfrm>
          <a:prstGeom prst="rect">
            <a:avLst/>
          </a:prstGeom>
          <a:noFill/>
          <a:ln w="9525" algn="ctr">
            <a:noFill/>
            <a:miter lim="800000"/>
            <a:headEnd/>
            <a:tailEnd/>
          </a:ln>
        </p:spPr>
        <p:txBody>
          <a:bodyPr>
            <a:spAutoFit/>
          </a:bodyPr>
          <a:lstStyle/>
          <a:p>
            <a:pPr>
              <a:spcBef>
                <a:spcPct val="10000"/>
              </a:spcBef>
              <a:spcAft>
                <a:spcPct val="10000"/>
              </a:spcAft>
            </a:pPr>
            <a:r>
              <a:rPr lang="zh-CN" altLang="en-US" sz="2400" dirty="0">
                <a:solidFill>
                  <a:srgbClr val="3D68AF"/>
                </a:solidFill>
              </a:rPr>
              <a:t>生产可能性边界</a:t>
            </a:r>
            <a:r>
              <a:rPr lang="en-US" sz="2400" dirty="0">
                <a:solidFill>
                  <a:srgbClr val="3D68AF"/>
                </a:solidFill>
              </a:rPr>
              <a:t>  </a:t>
            </a:r>
          </a:p>
          <a:p>
            <a:pPr>
              <a:spcBef>
                <a:spcPct val="10000"/>
              </a:spcBef>
              <a:spcAft>
                <a:spcPct val="10000"/>
              </a:spcAft>
            </a:pPr>
            <a:endParaRPr lang="en-US" sz="800" b="0" dirty="0"/>
          </a:p>
          <a:p>
            <a:pPr>
              <a:spcBef>
                <a:spcPct val="10000"/>
              </a:spcBef>
              <a:spcAft>
                <a:spcPct val="10000"/>
              </a:spcAft>
            </a:pPr>
            <a:r>
              <a:rPr lang="en-US" sz="2400" dirty="0"/>
              <a:t>production possibilities frontier (PPF)</a:t>
            </a:r>
            <a:r>
              <a:rPr lang="en-US" sz="2400" b="0" dirty="0"/>
              <a:t>.</a:t>
            </a:r>
          </a:p>
          <a:p>
            <a:pPr>
              <a:spcBef>
                <a:spcPct val="10000"/>
              </a:spcBef>
              <a:spcAft>
                <a:spcPct val="10000"/>
              </a:spcAft>
            </a:pPr>
            <a:r>
              <a:rPr lang="zh-CN" altLang="en-US" sz="2400" b="0" dirty="0"/>
              <a:t>可生产的产品组合；</a:t>
            </a:r>
            <a:endParaRPr lang="en-US" sz="2400" b="0" dirty="0"/>
          </a:p>
          <a:p>
            <a:pPr>
              <a:spcBef>
                <a:spcPct val="10000"/>
              </a:spcBef>
              <a:spcAft>
                <a:spcPct val="10000"/>
              </a:spcAft>
            </a:pPr>
            <a:endParaRPr lang="en-US" sz="900" b="0" dirty="0"/>
          </a:p>
          <a:p>
            <a:pPr>
              <a:spcBef>
                <a:spcPct val="10000"/>
              </a:spcBef>
              <a:spcAft>
                <a:spcPct val="10000"/>
              </a:spcAft>
            </a:pPr>
            <a:r>
              <a:rPr lang="en-US" sz="2400" b="0" dirty="0"/>
              <a:t>PPF</a:t>
            </a:r>
            <a:r>
              <a:rPr lang="zh-CN" altLang="en-US" sz="2400" b="0" dirty="0"/>
              <a:t>的斜率表示小麦的机会成本；即，多获取一单位小麦需要放弃的布；</a:t>
            </a:r>
            <a:endParaRPr lang="en-US" sz="2400" b="0" dirty="0"/>
          </a:p>
          <a:p>
            <a:pPr>
              <a:spcBef>
                <a:spcPct val="10000"/>
              </a:spcBef>
              <a:spcAft>
                <a:spcPct val="10000"/>
              </a:spcAft>
            </a:pPr>
            <a:endParaRPr lang="en-US" sz="800" b="0" dirty="0"/>
          </a:p>
          <a:p>
            <a:pPr>
              <a:spcBef>
                <a:spcPct val="10000"/>
              </a:spcBef>
              <a:spcAft>
                <a:spcPct val="10000"/>
              </a:spcAft>
            </a:pPr>
            <a:r>
              <a:rPr lang="zh-CN" altLang="en-US" sz="2400" b="0" dirty="0"/>
              <a:t>假设工人总数是</a:t>
            </a:r>
            <a:r>
              <a:rPr lang="en-US" altLang="zh-CN" sz="2400" b="0" dirty="0"/>
              <a:t>25</a:t>
            </a:r>
            <a:r>
              <a:rPr lang="zh-CN" altLang="en-US" sz="2400" b="0" dirty="0"/>
              <a:t>个，由此，最多可生产</a:t>
            </a:r>
            <a:r>
              <a:rPr lang="en-US" altLang="zh-CN" sz="2400" b="0" dirty="0"/>
              <a:t>100</a:t>
            </a:r>
            <a:r>
              <a:rPr lang="zh-CN" altLang="en-US" sz="2400" b="0" dirty="0"/>
              <a:t>单位的小麦或</a:t>
            </a:r>
            <a:r>
              <a:rPr lang="en-US" altLang="zh-CN" sz="2400" b="0" dirty="0"/>
              <a:t>50</a:t>
            </a:r>
            <a:r>
              <a:rPr lang="zh-CN" altLang="en-US" sz="2400" b="0" dirty="0"/>
              <a:t>单位的布；</a:t>
            </a:r>
            <a:endParaRPr lang="en-US" sz="2400" b="0" dirty="0"/>
          </a:p>
          <a:p>
            <a:pPr>
              <a:spcBef>
                <a:spcPct val="10000"/>
              </a:spcBef>
              <a:spcAft>
                <a:spcPct val="10000"/>
              </a:spcAft>
            </a:pPr>
            <a:endParaRPr lang="en-US" sz="2400" b="0" dirty="0"/>
          </a:p>
        </p:txBody>
      </p:sp>
      <p:sp>
        <p:nvSpPr>
          <p:cNvPr id="79875" name="Rectangle 7"/>
          <p:cNvSpPr>
            <a:spLocks noChangeArrowheads="1"/>
          </p:cNvSpPr>
          <p:nvPr/>
        </p:nvSpPr>
        <p:spPr bwMode="auto">
          <a:xfrm>
            <a:off x="892175" y="228600"/>
            <a:ext cx="2474913" cy="41592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79876" name="Straight Connector 8"/>
          <p:cNvCxnSpPr>
            <a:cxnSpLocks noChangeShapeType="1"/>
          </p:cNvCxnSpPr>
          <p:nvPr/>
        </p:nvCxnSpPr>
        <p:spPr bwMode="auto">
          <a:xfrm>
            <a:off x="566738" y="623888"/>
            <a:ext cx="2786062" cy="0"/>
          </a:xfrm>
          <a:prstGeom prst="line">
            <a:avLst/>
          </a:prstGeom>
          <a:noFill/>
          <a:ln w="19050" cap="rnd" algn="ctr">
            <a:solidFill>
              <a:srgbClr val="9C3A45"/>
            </a:solidFill>
            <a:prstDash val="sysDash"/>
            <a:round/>
            <a:headEnd/>
            <a:tailEnd/>
          </a:ln>
        </p:spPr>
      </p:cxnSp>
      <p:sp>
        <p:nvSpPr>
          <p:cNvPr id="10"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tabLst>
                <a:tab pos="290513" algn="l"/>
              </a:tabLst>
              <a:defRPr/>
            </a:pPr>
            <a:r>
              <a:rPr lang="en-US" sz="2400" kern="0" dirty="0">
                <a:solidFill>
                  <a:srgbClr val="69134B"/>
                </a:solidFill>
                <a:latin typeface="+mj-lt"/>
                <a:ea typeface="+mj-ea"/>
                <a:cs typeface="+mj-cs"/>
              </a:rPr>
              <a:t>2  </a:t>
            </a:r>
            <a:r>
              <a:rPr lang="zh-CN" altLang="en-US" sz="2400" kern="0" dirty="0">
                <a:solidFill>
                  <a:srgbClr val="69134B"/>
                </a:solidFill>
                <a:latin typeface="+mj-lt"/>
                <a:ea typeface="+mj-ea"/>
                <a:cs typeface="+mj-cs"/>
              </a:rPr>
              <a:t>李嘉图模型</a:t>
            </a:r>
            <a:endParaRPr lang="en-US" sz="2400" kern="0" dirty="0">
              <a:solidFill>
                <a:srgbClr val="69134B"/>
              </a:solidFill>
              <a:latin typeface="+mj-lt"/>
              <a:ea typeface="+mj-ea"/>
              <a:cs typeface="+mj-cs"/>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xEl>
                                              <p:pRg st="0" end="0"/>
                                            </p:txEl>
                                          </p:spTgt>
                                        </p:tgtEl>
                                        <p:attrNameLst>
                                          <p:attrName>style.visibility</p:attrName>
                                        </p:attrNameLst>
                                      </p:cBhvr>
                                      <p:to>
                                        <p:strVal val="visible"/>
                                      </p:to>
                                    </p:set>
                                    <p:animEffect transition="in" filter="wipe(left)">
                                      <p:cBhvr>
                                        <p:cTn id="7" dur="500"/>
                                        <p:tgtEl>
                                          <p:spTgt spid="18">
                                            <p:txEl>
                                              <p:pRg st="0" end="0"/>
                                            </p:txEl>
                                          </p:spTgt>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8">
                                            <p:txEl>
                                              <p:pRg st="2" end="2"/>
                                            </p:txEl>
                                          </p:spTgt>
                                        </p:tgtEl>
                                        <p:attrNameLst>
                                          <p:attrName>style.visibility</p:attrName>
                                        </p:attrNameLst>
                                      </p:cBhvr>
                                      <p:to>
                                        <p:strVal val="visible"/>
                                      </p:to>
                                    </p:set>
                                    <p:animEffect transition="in" filter="wipe(left)">
                                      <p:cBhvr>
                                        <p:cTn id="11" dur="500"/>
                                        <p:tgtEl>
                                          <p:spTgt spid="18">
                                            <p:txEl>
                                              <p:pRg st="2" end="2"/>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8">
                                            <p:txEl>
                                              <p:pRg st="3" end="3"/>
                                            </p:txEl>
                                          </p:spTgt>
                                        </p:tgtEl>
                                        <p:attrNameLst>
                                          <p:attrName>style.visibility</p:attrName>
                                        </p:attrNameLst>
                                      </p:cBhvr>
                                      <p:to>
                                        <p:strVal val="visible"/>
                                      </p:to>
                                    </p:set>
                                    <p:animEffect transition="in" filter="wipe(left)">
                                      <p:cBhvr>
                                        <p:cTn id="16" dur="500"/>
                                        <p:tgtEl>
                                          <p:spTgt spid="18">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8">
                                            <p:txEl>
                                              <p:pRg st="5" end="5"/>
                                            </p:txEl>
                                          </p:spTgt>
                                        </p:tgtEl>
                                        <p:attrNameLst>
                                          <p:attrName>style.visibility</p:attrName>
                                        </p:attrNameLst>
                                      </p:cBhvr>
                                      <p:to>
                                        <p:strVal val="visible"/>
                                      </p:to>
                                    </p:set>
                                    <p:animEffect transition="in" filter="wipe(left)">
                                      <p:cBhvr>
                                        <p:cTn id="21" dur="500"/>
                                        <p:tgtEl>
                                          <p:spTgt spid="18">
                                            <p:txEl>
                                              <p:pRg st="5" end="5"/>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8">
                                            <p:txEl>
                                              <p:pRg st="7" end="7"/>
                                            </p:txEl>
                                          </p:spTgt>
                                        </p:tgtEl>
                                        <p:attrNameLst>
                                          <p:attrName>style.visibility</p:attrName>
                                        </p:attrNameLst>
                                      </p:cBhvr>
                                      <p:to>
                                        <p:strVal val="visible"/>
                                      </p:to>
                                    </p:set>
                                    <p:animEffect transition="in" filter="wipe(left)">
                                      <p:cBhvr>
                                        <p:cTn id="26" dur="500"/>
                                        <p:tgtEl>
                                          <p:spTgt spid="1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bldLvl="2" autoUpdateAnimBg="0"/>
    </p:bld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1921" name="Rectangle 5"/>
          <p:cNvSpPr>
            <a:spLocks noChangeArrowheads="1"/>
          </p:cNvSpPr>
          <p:nvPr/>
        </p:nvSpPr>
        <p:spPr bwMode="auto">
          <a:xfrm>
            <a:off x="566738" y="820738"/>
            <a:ext cx="7351712" cy="461962"/>
          </a:xfrm>
          <a:prstGeom prst="rect">
            <a:avLst/>
          </a:prstGeom>
          <a:noFill/>
          <a:ln w="9525" algn="ctr">
            <a:noFill/>
            <a:miter lim="800000"/>
            <a:headEnd/>
            <a:tailEnd/>
          </a:ln>
        </p:spPr>
        <p:txBody>
          <a:bodyPr>
            <a:spAutoFit/>
          </a:bodyPr>
          <a:lstStyle/>
          <a:p>
            <a:pPr>
              <a:spcBef>
                <a:spcPct val="20000"/>
              </a:spcBef>
            </a:pPr>
            <a:r>
              <a:rPr lang="zh-CN" altLang="en-US" sz="2400" dirty="0">
                <a:solidFill>
                  <a:srgbClr val="356A41"/>
                </a:solidFill>
              </a:rPr>
              <a:t>母国</a:t>
            </a:r>
            <a:endParaRPr lang="en-US" sz="2400" dirty="0">
              <a:solidFill>
                <a:srgbClr val="356A41"/>
              </a:solidFill>
            </a:endParaRPr>
          </a:p>
        </p:txBody>
      </p:sp>
      <p:sp>
        <p:nvSpPr>
          <p:cNvPr id="18" name="Rectangle 17"/>
          <p:cNvSpPr>
            <a:spLocks noChangeArrowheads="1"/>
          </p:cNvSpPr>
          <p:nvPr/>
        </p:nvSpPr>
        <p:spPr bwMode="auto">
          <a:xfrm>
            <a:off x="566738" y="1262063"/>
            <a:ext cx="7947025" cy="461962"/>
          </a:xfrm>
          <a:prstGeom prst="rect">
            <a:avLst/>
          </a:prstGeom>
          <a:noFill/>
          <a:ln w="9525" algn="ctr">
            <a:noFill/>
            <a:miter lim="800000"/>
            <a:headEnd/>
            <a:tailEnd/>
          </a:ln>
        </p:spPr>
        <p:txBody>
          <a:bodyPr>
            <a:spAutoFit/>
          </a:bodyPr>
          <a:lstStyle/>
          <a:p>
            <a:pPr>
              <a:spcBef>
                <a:spcPct val="10000"/>
              </a:spcBef>
              <a:spcAft>
                <a:spcPct val="10000"/>
              </a:spcAft>
            </a:pPr>
            <a:r>
              <a:rPr lang="en-US" sz="2400" dirty="0">
                <a:solidFill>
                  <a:srgbClr val="3D68AF"/>
                </a:solidFill>
              </a:rPr>
              <a:t>Production Possibilities Frontier</a:t>
            </a:r>
            <a:endParaRPr lang="en-US" sz="2400" b="0" dirty="0"/>
          </a:p>
        </p:txBody>
      </p:sp>
      <p:grpSp>
        <p:nvGrpSpPr>
          <p:cNvPr id="8" name="Group 39"/>
          <p:cNvGrpSpPr>
            <a:grpSpLocks/>
          </p:cNvGrpSpPr>
          <p:nvPr/>
        </p:nvGrpSpPr>
        <p:grpSpPr bwMode="auto">
          <a:xfrm>
            <a:off x="457200" y="1676400"/>
            <a:ext cx="8372475" cy="4751388"/>
            <a:chOff x="566738" y="2200275"/>
            <a:chExt cx="7805737" cy="4219575"/>
          </a:xfrm>
        </p:grpSpPr>
        <p:sp>
          <p:nvSpPr>
            <p:cNvPr id="81935" name="Rectangle 8"/>
            <p:cNvSpPr>
              <a:spLocks noChangeArrowheads="1"/>
            </p:cNvSpPr>
            <p:nvPr/>
          </p:nvSpPr>
          <p:spPr bwMode="auto">
            <a:xfrm>
              <a:off x="566738" y="2200275"/>
              <a:ext cx="7805737" cy="4219575"/>
            </a:xfrm>
            <a:prstGeom prst="rect">
              <a:avLst/>
            </a:prstGeom>
            <a:solidFill>
              <a:srgbClr val="FAECCE"/>
            </a:solidFill>
            <a:ln w="38100" algn="ctr">
              <a:solidFill>
                <a:srgbClr val="CBBEB7"/>
              </a:solidFill>
              <a:round/>
              <a:headEnd/>
              <a:tailEnd/>
            </a:ln>
          </p:spPr>
          <p:txBody>
            <a:bodyPr/>
            <a:lstStyle/>
            <a:p>
              <a:endParaRPr lang="en-US" sz="2800" b="0">
                <a:solidFill>
                  <a:schemeClr val="tx2"/>
                </a:solidFill>
              </a:endParaRPr>
            </a:p>
          </p:txBody>
        </p:sp>
        <p:sp>
          <p:nvSpPr>
            <p:cNvPr id="81936" name="Rectangle 9"/>
            <p:cNvSpPr>
              <a:spLocks noChangeArrowheads="1"/>
            </p:cNvSpPr>
            <p:nvPr/>
          </p:nvSpPr>
          <p:spPr bwMode="auto">
            <a:xfrm>
              <a:off x="581024" y="2219235"/>
              <a:ext cx="7772401" cy="306468"/>
            </a:xfrm>
            <a:prstGeom prst="rect">
              <a:avLst/>
            </a:prstGeom>
            <a:solidFill>
              <a:srgbClr val="E0D8D4"/>
            </a:solidFill>
            <a:ln w="9525" algn="ctr">
              <a:noFill/>
              <a:round/>
              <a:headEnd/>
              <a:tailEnd/>
            </a:ln>
          </p:spPr>
          <p:txBody>
            <a:bodyPr/>
            <a:lstStyle/>
            <a:p>
              <a:endParaRPr lang="en-US" sz="2800" b="0">
                <a:solidFill>
                  <a:schemeClr val="tx2"/>
                </a:solidFill>
              </a:endParaRPr>
            </a:p>
          </p:txBody>
        </p:sp>
      </p:grpSp>
      <p:sp>
        <p:nvSpPr>
          <p:cNvPr id="11" name="Text Box 7"/>
          <p:cNvSpPr txBox="1">
            <a:spLocks noChangeArrowheads="1"/>
          </p:cNvSpPr>
          <p:nvPr/>
        </p:nvSpPr>
        <p:spPr bwMode="auto">
          <a:xfrm>
            <a:off x="561975" y="1771650"/>
            <a:ext cx="1647825" cy="314325"/>
          </a:xfrm>
          <a:prstGeom prst="rect">
            <a:avLst/>
          </a:prstGeom>
          <a:solidFill>
            <a:srgbClr val="E8F0D4"/>
          </a:solidFill>
          <a:ln w="9525" algn="ctr">
            <a:noFill/>
            <a:miter lim="800000"/>
            <a:headEnd/>
            <a:tailEnd/>
          </a:ln>
        </p:spPr>
        <p:txBody>
          <a:bodyPr>
            <a:spAutoFit/>
          </a:bodyPr>
          <a:lstStyle/>
          <a:p>
            <a:pPr marL="457200" indent="-457200">
              <a:lnSpc>
                <a:spcPct val="90000"/>
              </a:lnSpc>
              <a:spcBef>
                <a:spcPct val="10000"/>
              </a:spcBef>
              <a:spcAft>
                <a:spcPct val="10000"/>
              </a:spcAft>
            </a:pPr>
            <a:r>
              <a:rPr lang="en-US" sz="1600">
                <a:solidFill>
                  <a:srgbClr val="831951"/>
                </a:solidFill>
              </a:rPr>
              <a:t>FIGURE</a:t>
            </a:r>
            <a:r>
              <a:rPr lang="en-US" sz="1600"/>
              <a:t> 2-1</a:t>
            </a:r>
          </a:p>
        </p:txBody>
      </p:sp>
      <p:sp>
        <p:nvSpPr>
          <p:cNvPr id="12" name="Rectangle 11"/>
          <p:cNvSpPr>
            <a:spLocks noChangeArrowheads="1"/>
          </p:cNvSpPr>
          <p:nvPr/>
        </p:nvSpPr>
        <p:spPr bwMode="auto">
          <a:xfrm>
            <a:off x="6019801" y="2209800"/>
            <a:ext cx="2667000" cy="2197525"/>
          </a:xfrm>
          <a:prstGeom prst="rect">
            <a:avLst/>
          </a:prstGeom>
          <a:noFill/>
          <a:ln w="9525">
            <a:noFill/>
            <a:miter lim="800000"/>
            <a:headEnd/>
            <a:tailEnd/>
          </a:ln>
        </p:spPr>
        <p:txBody>
          <a:bodyPr wrap="square">
            <a:spAutoFit/>
          </a:bodyPr>
          <a:lstStyle/>
          <a:p>
            <a:pPr>
              <a:spcBef>
                <a:spcPct val="10000"/>
              </a:spcBef>
              <a:spcAft>
                <a:spcPct val="10000"/>
              </a:spcAft>
            </a:pPr>
            <a:r>
              <a:rPr lang="en-US" sz="1800" dirty="0"/>
              <a:t>PPF</a:t>
            </a:r>
            <a:r>
              <a:rPr lang="zh-CN" altLang="en-US" sz="1800" dirty="0"/>
              <a:t>是一条直线，缘于不变的劳动产出假设；</a:t>
            </a:r>
            <a:endParaRPr lang="en-US" sz="1800" dirty="0"/>
          </a:p>
          <a:p>
            <a:pPr>
              <a:spcBef>
                <a:spcPct val="10000"/>
              </a:spcBef>
              <a:spcAft>
                <a:spcPct val="10000"/>
              </a:spcAft>
            </a:pPr>
            <a:r>
              <a:rPr lang="en-US" sz="1800" dirty="0"/>
              <a:t>PPF</a:t>
            </a:r>
            <a:r>
              <a:rPr lang="zh-CN" altLang="en-US" sz="1800" dirty="0"/>
              <a:t>的斜率是负的小麦机会成本；</a:t>
            </a:r>
            <a:endParaRPr lang="en-US" sz="1800" dirty="0"/>
          </a:p>
          <a:p>
            <a:pPr>
              <a:spcBef>
                <a:spcPct val="10000"/>
              </a:spcBef>
              <a:spcAft>
                <a:spcPct val="10000"/>
              </a:spcAft>
            </a:pPr>
            <a:r>
              <a:rPr lang="zh-CN" altLang="en-US" sz="1800" dirty="0"/>
              <a:t>斜率等同于两种商品的边际产出之比；</a:t>
            </a:r>
            <a:endParaRPr lang="en-US" sz="1800" dirty="0"/>
          </a:p>
          <a:p>
            <a:pPr>
              <a:spcBef>
                <a:spcPct val="10000"/>
              </a:spcBef>
              <a:spcAft>
                <a:spcPct val="10000"/>
              </a:spcAft>
            </a:pPr>
            <a:endParaRPr lang="en-US" sz="1800" dirty="0"/>
          </a:p>
        </p:txBody>
      </p:sp>
      <p:sp>
        <p:nvSpPr>
          <p:cNvPr id="6" name="TextBox 5"/>
          <p:cNvSpPr txBox="1">
            <a:spLocks noRot="1" noChangeAspect="1" noMove="1" noResize="1" noEditPoints="1" noAdjustHandles="1" noChangeArrowheads="1" noChangeShapeType="1" noTextEdit="1"/>
          </p:cNvSpPr>
          <p:nvPr/>
        </p:nvSpPr>
        <p:spPr>
          <a:xfrm>
            <a:off x="657676" y="5820085"/>
            <a:ext cx="4912205" cy="688073"/>
          </a:xfrm>
          <a:prstGeom prst="rect">
            <a:avLst/>
          </a:prstGeom>
          <a:blipFill rotWithShape="1">
            <a:blip r:embed="rId3" cstate="print"/>
            <a:stretch>
              <a:fillRect/>
            </a:stretch>
          </a:blipFill>
        </p:spPr>
        <p:txBody>
          <a:bodyPr/>
          <a:lstStyle/>
          <a:p>
            <a:pPr>
              <a:spcBef>
                <a:spcPct val="10000"/>
              </a:spcBef>
              <a:spcAft>
                <a:spcPct val="10000"/>
              </a:spcAft>
              <a:defRPr/>
            </a:pPr>
            <a:r>
              <a:rPr lang="en-US">
                <a:noFill/>
              </a:rPr>
              <a:t> </a:t>
            </a:r>
          </a:p>
        </p:txBody>
      </p:sp>
      <p:sp>
        <p:nvSpPr>
          <p:cNvPr id="81932" name="Rectangle 18"/>
          <p:cNvSpPr>
            <a:spLocks noChangeArrowheads="1"/>
          </p:cNvSpPr>
          <p:nvPr/>
        </p:nvSpPr>
        <p:spPr bwMode="auto">
          <a:xfrm>
            <a:off x="892175" y="152400"/>
            <a:ext cx="2474913" cy="492125"/>
          </a:xfrm>
          <a:prstGeom prst="rect">
            <a:avLst/>
          </a:prstGeom>
          <a:solidFill>
            <a:srgbClr val="F5D8A5"/>
          </a:solidFill>
          <a:ln w="9525" algn="ctr">
            <a:noFill/>
            <a:round/>
            <a:headEnd/>
            <a:tailEnd/>
          </a:ln>
        </p:spPr>
        <p:txBody>
          <a:bodyPr/>
          <a:lstStyle/>
          <a:p>
            <a:endParaRPr lang="en-US" sz="3200" b="0">
              <a:solidFill>
                <a:schemeClr val="tx2"/>
              </a:solidFill>
            </a:endParaRPr>
          </a:p>
        </p:txBody>
      </p:sp>
      <p:cxnSp>
        <p:nvCxnSpPr>
          <p:cNvPr id="81933" name="Straight Connector 19"/>
          <p:cNvCxnSpPr>
            <a:cxnSpLocks noChangeShapeType="1"/>
          </p:cNvCxnSpPr>
          <p:nvPr/>
        </p:nvCxnSpPr>
        <p:spPr bwMode="auto">
          <a:xfrm>
            <a:off x="566738" y="623888"/>
            <a:ext cx="2786062" cy="0"/>
          </a:xfrm>
          <a:prstGeom prst="line">
            <a:avLst/>
          </a:prstGeom>
          <a:noFill/>
          <a:ln w="19050" cap="rnd" algn="ctr">
            <a:solidFill>
              <a:srgbClr val="9C3A45"/>
            </a:solidFill>
            <a:prstDash val="sysDash"/>
            <a:round/>
            <a:headEnd/>
            <a:tailEnd/>
          </a:ln>
        </p:spPr>
      </p:cxnSp>
      <p:sp>
        <p:nvSpPr>
          <p:cNvPr id="21" name="Rectangle 3"/>
          <p:cNvSpPr txBox="1">
            <a:spLocks noChangeArrowheads="1"/>
          </p:cNvSpPr>
          <p:nvPr/>
        </p:nvSpPr>
        <p:spPr bwMode="auto">
          <a:xfrm>
            <a:off x="566738" y="0"/>
            <a:ext cx="8577262" cy="820738"/>
          </a:xfrm>
          <a:prstGeom prst="rect">
            <a:avLst/>
          </a:prstGeom>
          <a:noFill/>
          <a:ln w="9525">
            <a:noFill/>
            <a:miter lim="800000"/>
            <a:headEnd/>
            <a:tailEnd/>
          </a:ln>
        </p:spPr>
        <p:txBody>
          <a:bodyPr anchor="ctr"/>
          <a:lstStyle/>
          <a:p>
            <a:pPr eaLnBrk="0" hangingPunct="0">
              <a:tabLst>
                <a:tab pos="290513" algn="l"/>
              </a:tabLst>
              <a:defRPr/>
            </a:pPr>
            <a:r>
              <a:rPr lang="en-US" sz="2400" kern="0" dirty="0">
                <a:solidFill>
                  <a:srgbClr val="69134B"/>
                </a:solidFill>
                <a:latin typeface="+mj-lt"/>
                <a:ea typeface="+mj-ea"/>
                <a:cs typeface="+mj-cs"/>
              </a:rPr>
              <a:t>2  </a:t>
            </a:r>
            <a:r>
              <a:rPr lang="zh-CN" altLang="en-US" sz="2400" kern="0" dirty="0">
                <a:solidFill>
                  <a:srgbClr val="69134B"/>
                </a:solidFill>
                <a:latin typeface="+mj-lt"/>
                <a:ea typeface="+mj-ea"/>
                <a:cs typeface="+mj-cs"/>
              </a:rPr>
              <a:t>李嘉图模型</a:t>
            </a:r>
            <a:endParaRPr lang="en-US" sz="2400" kern="0" dirty="0">
              <a:solidFill>
                <a:srgbClr val="69134B"/>
              </a:solidFill>
              <a:latin typeface="+mj-lt"/>
              <a:ea typeface="+mj-ea"/>
              <a:cs typeface="+mj-cs"/>
            </a:endParaRPr>
          </a:p>
        </p:txBody>
      </p:sp>
      <p:pic>
        <p:nvPicPr>
          <p:cNvPr id="4098" name="Picture 2"/>
          <p:cNvPicPr>
            <a:picLocks noChangeAspect="1" noChangeArrowheads="1"/>
          </p:cNvPicPr>
          <p:nvPr/>
        </p:nvPicPr>
        <p:blipFill>
          <a:blip r:embed="rId4"/>
          <a:srcRect/>
          <a:stretch>
            <a:fillRect/>
          </a:stretch>
        </p:blipFill>
        <p:spPr bwMode="auto">
          <a:xfrm>
            <a:off x="642910" y="2143116"/>
            <a:ext cx="5166880" cy="3643338"/>
          </a:xfrm>
          <a:prstGeom prst="rect">
            <a:avLst/>
          </a:prstGeom>
          <a:noFill/>
          <a:ln w="9525">
            <a:noFill/>
            <a:miter lim="800000"/>
            <a:headEnd/>
            <a:tailEnd/>
          </a:ln>
          <a:effectLst/>
        </p:spPr>
      </p:pic>
      <p:pic>
        <p:nvPicPr>
          <p:cNvPr id="3" name="图片 2">
            <a:extLst>
              <a:ext uri="{FF2B5EF4-FFF2-40B4-BE49-F238E27FC236}">
                <a16:creationId xmlns="" xmlns:a16="http://schemas.microsoft.com/office/drawing/2014/main" id="{BA3C6151-2988-3EC5-4E66-6628F68F6ED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5400000">
            <a:off x="6879643" y="3803658"/>
            <a:ext cx="918100" cy="2941097"/>
          </a:xfrm>
          <a:prstGeom prst="rect">
            <a:avLst/>
          </a:prstGeom>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9" presetClass="entr" presetSubtype="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ppt_x</p:attrName>
                                        </p:attrNameLst>
                                      </p:cBhvr>
                                      <p:tavLst>
                                        <p:tav tm="0">
                                          <p:val>
                                            <p:strVal val="#ppt_x-.2"/>
                                          </p:val>
                                        </p:tav>
                                        <p:tav tm="100000">
                                          <p:val>
                                            <p:strVal val="#ppt_x"/>
                                          </p:val>
                                        </p:tav>
                                      </p:tavLst>
                                    </p:anim>
                                    <p:anim calcmode="lin" valueType="num">
                                      <p:cBhvr>
                                        <p:cTn id="12" dur="5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13" dur="500"/>
                                        <p:tgtEl>
                                          <p:spTgt spid="8"/>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2">
                                            <p:txEl>
                                              <p:pRg st="0" end="0"/>
                                            </p:txEl>
                                          </p:spTgt>
                                        </p:tgtEl>
                                        <p:attrNameLst>
                                          <p:attrName>style.visibility</p:attrName>
                                        </p:attrNameLst>
                                      </p:cBhvr>
                                      <p:to>
                                        <p:strVal val="visible"/>
                                      </p:to>
                                    </p:set>
                                    <p:animEffect transition="in" filter="wipe(left)">
                                      <p:cBhvr>
                                        <p:cTn id="21" dur="500"/>
                                        <p:tgtEl>
                                          <p:spTgt spid="12">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12">
                                            <p:txEl>
                                              <p:pRg st="1" end="1"/>
                                            </p:txEl>
                                          </p:spTgt>
                                        </p:tgtEl>
                                        <p:attrNameLst>
                                          <p:attrName>style.visibility</p:attrName>
                                        </p:attrNameLst>
                                      </p:cBhvr>
                                      <p:to>
                                        <p:strVal val="visible"/>
                                      </p:to>
                                    </p:set>
                                    <p:animEffect transition="in" filter="wipe(left)">
                                      <p:cBhvr>
                                        <p:cTn id="26" dur="500"/>
                                        <p:tgtEl>
                                          <p:spTgt spid="12">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2">
                                            <p:txEl>
                                              <p:pRg st="2" end="2"/>
                                            </p:txEl>
                                          </p:spTgt>
                                        </p:tgtEl>
                                        <p:attrNameLst>
                                          <p:attrName>style.visibility</p:attrName>
                                        </p:attrNameLst>
                                      </p:cBhvr>
                                      <p:to>
                                        <p:strVal val="visible"/>
                                      </p:to>
                                    </p:set>
                                    <p:animEffect transition="in" filter="wipe(left)">
                                      <p:cBhvr>
                                        <p:cTn id="31" dur="500"/>
                                        <p:tgtEl>
                                          <p:spTgt spid="12">
                                            <p:txEl>
                                              <p:pRg st="2" end="2"/>
                                            </p:txEl>
                                          </p:spTgt>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lef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utoUpdateAnimBg="0"/>
      <p:bldP spid="11" grpId="0" animBg="1"/>
      <p:bldP spid="12" grpId="0" uiExpand="1" build="p" bldLvl="3"/>
    </p:bldLst>
  </p:timing>
</p:sld>
</file>

<file path=ppt/theme/theme1.xml><?xml version="1.0" encoding="utf-8"?>
<a:theme xmlns:a="http://schemas.openxmlformats.org/drawingml/2006/main" name="2_Custom Design">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Arial"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3_Custom Design">
  <a:themeElements>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2_Custom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2800" b="0" i="0" u="none" strike="noStrike" cap="none" normalizeH="0" baseline="0" smtClean="0">
            <a:ln>
              <a:noFill/>
            </a:ln>
            <a:solidFill>
              <a:schemeClr val="tx2"/>
            </a:solidFill>
            <a:effectLst/>
            <a:latin typeface="Arial" charset="0"/>
          </a:defRPr>
        </a:defPPr>
      </a:lstStyle>
    </a:lnDef>
  </a:objectDefaults>
  <a:extraClrSchemeLst>
    <a:extraClrScheme>
      <a:clrScheme name="2_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1_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35548</TotalTime>
  <Words>2003</Words>
  <Application>Microsoft Office PowerPoint</Application>
  <PresentationFormat>全屏显示(4:3)</PresentationFormat>
  <Paragraphs>298</Paragraphs>
  <Slides>45</Slides>
  <Notes>39</Notes>
  <HiddenSlides>0</HiddenSlides>
  <MMClips>0</MMClips>
  <ScaleCrop>false</ScaleCrop>
  <HeadingPairs>
    <vt:vector size="6" baseType="variant">
      <vt:variant>
        <vt:lpstr>已用的字体</vt:lpstr>
      </vt:variant>
      <vt:variant>
        <vt:i4>7</vt:i4>
      </vt:variant>
      <vt:variant>
        <vt:lpstr>主题</vt:lpstr>
      </vt:variant>
      <vt:variant>
        <vt:i4>4</vt:i4>
      </vt:variant>
      <vt:variant>
        <vt:lpstr>幻灯片标题</vt:lpstr>
      </vt:variant>
      <vt:variant>
        <vt:i4>45</vt:i4>
      </vt:variant>
    </vt:vector>
  </HeadingPairs>
  <TitlesOfParts>
    <vt:vector size="56" baseType="lpstr">
      <vt:lpstr>宋体</vt:lpstr>
      <vt:lpstr>Arial</vt:lpstr>
      <vt:lpstr>Calibri</vt:lpstr>
      <vt:lpstr>Symbol</vt:lpstr>
      <vt:lpstr>Tahoma</vt:lpstr>
      <vt:lpstr>Times New Roman</vt:lpstr>
      <vt:lpstr>Wingdings</vt:lpstr>
      <vt:lpstr>2_Custom Design</vt:lpstr>
      <vt:lpstr>Custom Design</vt:lpstr>
      <vt:lpstr>3_Custom Design</vt:lpstr>
      <vt:lpstr>1_Custom Design</vt:lpstr>
      <vt:lpstr>PowerPoint 演示文稿</vt:lpstr>
      <vt:lpstr>PowerPoint 演示文稿</vt:lpstr>
      <vt:lpstr>生活中很多物品是很多国家间的贸易品，如手机，电脑，甚至餐桌上的食品。</vt:lpstr>
      <vt:lpstr>PowerPoint 演示文稿</vt:lpstr>
      <vt:lpstr>PowerPoint 演示文稿</vt:lpstr>
      <vt:lpstr>绝对优势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David Alexander</Manager>
  <Company>Pearson Education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Economics:  Feenstra/Taylor 2/e</dc:title>
  <dc:subject>International Economics</dc:subject>
  <dc:creator>Fernando Quijano</dc:creator>
  <cp:lastModifiedBy>sifu</cp:lastModifiedBy>
  <cp:revision>1918</cp:revision>
  <cp:lastPrinted>2014-08-15T08:14:45Z</cp:lastPrinted>
  <dcterms:created xsi:type="dcterms:W3CDTF">2007-05-23T02:54:43Z</dcterms:created>
  <dcterms:modified xsi:type="dcterms:W3CDTF">2023-09-23T10:20:03Z</dcterms:modified>
</cp:coreProperties>
</file>